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7"/>
  </p:notesMasterIdLst>
  <p:sldIdLst>
    <p:sldId id="294" r:id="rId2"/>
    <p:sldId id="295" r:id="rId3"/>
    <p:sldId id="363" r:id="rId4"/>
    <p:sldId id="371" r:id="rId5"/>
    <p:sldId id="367" r:id="rId6"/>
    <p:sldId id="293" r:id="rId7"/>
    <p:sldId id="1041" r:id="rId8"/>
    <p:sldId id="1042" r:id="rId9"/>
    <p:sldId id="1043" r:id="rId10"/>
    <p:sldId id="1044" r:id="rId11"/>
    <p:sldId id="1045" r:id="rId12"/>
    <p:sldId id="1046" r:id="rId13"/>
    <p:sldId id="1047" r:id="rId14"/>
    <p:sldId id="1048" r:id="rId15"/>
    <p:sldId id="1049" r:id="rId16"/>
    <p:sldId id="1050" r:id="rId17"/>
    <p:sldId id="1051" r:id="rId18"/>
    <p:sldId id="1052" r:id="rId19"/>
    <p:sldId id="1053" r:id="rId20"/>
    <p:sldId id="1054" r:id="rId21"/>
    <p:sldId id="1055" r:id="rId22"/>
    <p:sldId id="1056" r:id="rId23"/>
    <p:sldId id="1057" r:id="rId24"/>
    <p:sldId id="1058" r:id="rId25"/>
    <p:sldId id="1059" r:id="rId26"/>
    <p:sldId id="1060" r:id="rId27"/>
    <p:sldId id="1061" r:id="rId28"/>
    <p:sldId id="1062" r:id="rId29"/>
    <p:sldId id="357" r:id="rId30"/>
    <p:sldId id="1276" r:id="rId31"/>
    <p:sldId id="1277" r:id="rId32"/>
    <p:sldId id="1278" r:id="rId33"/>
    <p:sldId id="1279" r:id="rId34"/>
    <p:sldId id="1280" r:id="rId35"/>
    <p:sldId id="1281" r:id="rId36"/>
    <p:sldId id="1282" r:id="rId37"/>
    <p:sldId id="1283" r:id="rId38"/>
    <p:sldId id="1284" r:id="rId39"/>
    <p:sldId id="1285" r:id="rId40"/>
    <p:sldId id="1286" r:id="rId41"/>
    <p:sldId id="1287" r:id="rId42"/>
    <p:sldId id="1288" r:id="rId43"/>
    <p:sldId id="1289" r:id="rId44"/>
    <p:sldId id="1290" r:id="rId45"/>
    <p:sldId id="1291" r:id="rId46"/>
    <p:sldId id="1292" r:id="rId47"/>
    <p:sldId id="1293" r:id="rId48"/>
    <p:sldId id="1294" r:id="rId49"/>
    <p:sldId id="1295" r:id="rId50"/>
    <p:sldId id="1296" r:id="rId51"/>
    <p:sldId id="1040" r:id="rId52"/>
    <p:sldId id="1063" r:id="rId53"/>
    <p:sldId id="1064" r:id="rId54"/>
    <p:sldId id="1065" r:id="rId55"/>
    <p:sldId id="1066" r:id="rId56"/>
    <p:sldId id="1067" r:id="rId57"/>
    <p:sldId id="1068" r:id="rId58"/>
    <p:sldId id="1069" r:id="rId59"/>
    <p:sldId id="1070" r:id="rId60"/>
    <p:sldId id="1071" r:id="rId61"/>
    <p:sldId id="1072" r:id="rId62"/>
    <p:sldId id="1073" r:id="rId63"/>
    <p:sldId id="1074" r:id="rId64"/>
    <p:sldId id="1075" r:id="rId65"/>
    <p:sldId id="1076" r:id="rId66"/>
    <p:sldId id="1077" r:id="rId67"/>
    <p:sldId id="1078" r:id="rId68"/>
    <p:sldId id="1079" r:id="rId69"/>
    <p:sldId id="896" r:id="rId70"/>
    <p:sldId id="1092" r:id="rId71"/>
    <p:sldId id="1093" r:id="rId72"/>
    <p:sldId id="1094" r:id="rId73"/>
    <p:sldId id="1095" r:id="rId74"/>
    <p:sldId id="1096" r:id="rId75"/>
    <p:sldId id="1097" r:id="rId76"/>
    <p:sldId id="1098" r:id="rId77"/>
    <p:sldId id="1099" r:id="rId78"/>
    <p:sldId id="1100" r:id="rId79"/>
    <p:sldId id="1101" r:id="rId80"/>
    <p:sldId id="1102" r:id="rId81"/>
    <p:sldId id="1103" r:id="rId82"/>
    <p:sldId id="1104" r:id="rId83"/>
    <p:sldId id="1039" r:id="rId84"/>
    <p:sldId id="361" r:id="rId85"/>
    <p:sldId id="359" r:id="rId86"/>
    <p:sldId id="603" r:id="rId87"/>
    <p:sldId id="604" r:id="rId88"/>
    <p:sldId id="895" r:id="rId89"/>
    <p:sldId id="605" r:id="rId90"/>
    <p:sldId id="716" r:id="rId91"/>
    <p:sldId id="389" r:id="rId92"/>
    <p:sldId id="1105" r:id="rId93"/>
    <p:sldId id="1106" r:id="rId94"/>
    <p:sldId id="1107" r:id="rId95"/>
    <p:sldId id="1108" r:id="rId96"/>
    <p:sldId id="1109" r:id="rId97"/>
    <p:sldId id="1110" r:id="rId98"/>
    <p:sldId id="1111" r:id="rId99"/>
    <p:sldId id="1112" r:id="rId100"/>
    <p:sldId id="1113" r:id="rId101"/>
    <p:sldId id="1114" r:id="rId102"/>
    <p:sldId id="1115" r:id="rId103"/>
    <p:sldId id="1116" r:id="rId104"/>
    <p:sldId id="1117" r:id="rId105"/>
    <p:sldId id="1118" r:id="rId106"/>
    <p:sldId id="1119" r:id="rId107"/>
    <p:sldId id="1120" r:id="rId108"/>
    <p:sldId id="1121" r:id="rId109"/>
    <p:sldId id="1122" r:id="rId110"/>
    <p:sldId id="1123" r:id="rId111"/>
    <p:sldId id="1124" r:id="rId112"/>
    <p:sldId id="1125" r:id="rId113"/>
    <p:sldId id="1126" r:id="rId114"/>
    <p:sldId id="1127" r:id="rId115"/>
    <p:sldId id="1128" r:id="rId116"/>
    <p:sldId id="1129" r:id="rId117"/>
    <p:sldId id="1130" r:id="rId118"/>
    <p:sldId id="1131" r:id="rId119"/>
    <p:sldId id="1132" r:id="rId120"/>
    <p:sldId id="1133" r:id="rId121"/>
    <p:sldId id="1134" r:id="rId122"/>
    <p:sldId id="1135" r:id="rId123"/>
    <p:sldId id="1136" r:id="rId124"/>
    <p:sldId id="1137" r:id="rId125"/>
    <p:sldId id="1138" r:id="rId126"/>
    <p:sldId id="1139" r:id="rId127"/>
    <p:sldId id="1140" r:id="rId128"/>
    <p:sldId id="390" r:id="rId129"/>
    <p:sldId id="1141" r:id="rId130"/>
    <p:sldId id="1142" r:id="rId131"/>
    <p:sldId id="1143" r:id="rId132"/>
    <p:sldId id="1144" r:id="rId133"/>
    <p:sldId id="1145" r:id="rId134"/>
    <p:sldId id="1146" r:id="rId135"/>
    <p:sldId id="1147" r:id="rId136"/>
    <p:sldId id="1148" r:id="rId137"/>
    <p:sldId id="1149" r:id="rId138"/>
    <p:sldId id="1150" r:id="rId139"/>
    <p:sldId id="1151" r:id="rId140"/>
    <p:sldId id="1152" r:id="rId141"/>
    <p:sldId id="1153" r:id="rId142"/>
    <p:sldId id="1154" r:id="rId143"/>
    <p:sldId id="1155" r:id="rId144"/>
    <p:sldId id="1156" r:id="rId145"/>
    <p:sldId id="1157" r:id="rId146"/>
    <p:sldId id="1158" r:id="rId147"/>
    <p:sldId id="1159" r:id="rId148"/>
    <p:sldId id="1160" r:id="rId149"/>
    <p:sldId id="1161" r:id="rId150"/>
    <p:sldId id="1162" r:id="rId151"/>
    <p:sldId id="1163" r:id="rId152"/>
    <p:sldId id="1164" r:id="rId153"/>
    <p:sldId id="1165" r:id="rId154"/>
    <p:sldId id="1166" r:id="rId155"/>
    <p:sldId id="1167" r:id="rId156"/>
    <p:sldId id="1168" r:id="rId157"/>
    <p:sldId id="1169" r:id="rId158"/>
    <p:sldId id="1170" r:id="rId159"/>
    <p:sldId id="1171" r:id="rId160"/>
    <p:sldId id="1172" r:id="rId161"/>
    <p:sldId id="1173" r:id="rId162"/>
    <p:sldId id="1174" r:id="rId163"/>
    <p:sldId id="1175" r:id="rId164"/>
    <p:sldId id="391" r:id="rId165"/>
    <p:sldId id="1176" r:id="rId166"/>
    <p:sldId id="1177" r:id="rId167"/>
    <p:sldId id="1178" r:id="rId168"/>
    <p:sldId id="1179" r:id="rId169"/>
    <p:sldId id="1180" r:id="rId170"/>
    <p:sldId id="1181" r:id="rId171"/>
    <p:sldId id="1182" r:id="rId172"/>
    <p:sldId id="1183" r:id="rId173"/>
    <p:sldId id="1184" r:id="rId174"/>
    <p:sldId id="1185" r:id="rId175"/>
    <p:sldId id="1186" r:id="rId176"/>
    <p:sldId id="1187" r:id="rId177"/>
    <p:sldId id="1188" r:id="rId178"/>
    <p:sldId id="1189" r:id="rId179"/>
    <p:sldId id="1190" r:id="rId180"/>
    <p:sldId id="1191" r:id="rId181"/>
    <p:sldId id="1192" r:id="rId182"/>
    <p:sldId id="1193" r:id="rId183"/>
    <p:sldId id="1194" r:id="rId184"/>
    <p:sldId id="1195" r:id="rId185"/>
    <p:sldId id="1196" r:id="rId186"/>
    <p:sldId id="1197" r:id="rId187"/>
    <p:sldId id="1198" r:id="rId188"/>
    <p:sldId id="1199" r:id="rId189"/>
    <p:sldId id="1200" r:id="rId190"/>
    <p:sldId id="1201" r:id="rId191"/>
    <p:sldId id="1202" r:id="rId192"/>
    <p:sldId id="1203" r:id="rId193"/>
    <p:sldId id="1204" r:id="rId194"/>
    <p:sldId id="1205" r:id="rId195"/>
    <p:sldId id="1206" r:id="rId196"/>
    <p:sldId id="1207" r:id="rId197"/>
    <p:sldId id="1208" r:id="rId198"/>
    <p:sldId id="1209" r:id="rId199"/>
    <p:sldId id="1210" r:id="rId200"/>
    <p:sldId id="1211" r:id="rId201"/>
    <p:sldId id="1212" r:id="rId202"/>
    <p:sldId id="1213" r:id="rId203"/>
    <p:sldId id="1214" r:id="rId204"/>
    <p:sldId id="1215" r:id="rId205"/>
    <p:sldId id="1216" r:id="rId206"/>
    <p:sldId id="1217" r:id="rId207"/>
    <p:sldId id="1218" r:id="rId208"/>
    <p:sldId id="1219" r:id="rId209"/>
    <p:sldId id="1220" r:id="rId210"/>
    <p:sldId id="1221" r:id="rId211"/>
    <p:sldId id="1222" r:id="rId212"/>
    <p:sldId id="1223" r:id="rId213"/>
    <p:sldId id="1224" r:id="rId214"/>
    <p:sldId id="1225" r:id="rId215"/>
    <p:sldId id="1226" r:id="rId216"/>
    <p:sldId id="1227" r:id="rId217"/>
    <p:sldId id="1228" r:id="rId218"/>
    <p:sldId id="1229" r:id="rId219"/>
    <p:sldId id="1230" r:id="rId220"/>
    <p:sldId id="1231" r:id="rId221"/>
    <p:sldId id="1232" r:id="rId222"/>
    <p:sldId id="1233" r:id="rId223"/>
    <p:sldId id="1234" r:id="rId224"/>
    <p:sldId id="1235" r:id="rId225"/>
    <p:sldId id="1236" r:id="rId226"/>
    <p:sldId id="1237" r:id="rId227"/>
    <p:sldId id="1238" r:id="rId228"/>
    <p:sldId id="1239" r:id="rId229"/>
    <p:sldId id="1240" r:id="rId230"/>
    <p:sldId id="1241" r:id="rId231"/>
    <p:sldId id="1242" r:id="rId232"/>
    <p:sldId id="1243" r:id="rId233"/>
    <p:sldId id="1244" r:id="rId234"/>
    <p:sldId id="1245" r:id="rId235"/>
    <p:sldId id="673" r:id="rId236"/>
    <p:sldId id="1246" r:id="rId237"/>
    <p:sldId id="1247" r:id="rId238"/>
    <p:sldId id="1248" r:id="rId239"/>
    <p:sldId id="1249" r:id="rId240"/>
    <p:sldId id="1250" r:id="rId241"/>
    <p:sldId id="1251" r:id="rId242"/>
    <p:sldId id="1252" r:id="rId243"/>
    <p:sldId id="1253" r:id="rId244"/>
    <p:sldId id="1254" r:id="rId245"/>
    <p:sldId id="1255" r:id="rId246"/>
    <p:sldId id="1256" r:id="rId247"/>
    <p:sldId id="1257" r:id="rId248"/>
    <p:sldId id="1258" r:id="rId249"/>
    <p:sldId id="1259" r:id="rId250"/>
    <p:sldId id="1260" r:id="rId251"/>
    <p:sldId id="1261" r:id="rId252"/>
    <p:sldId id="1262" r:id="rId253"/>
    <p:sldId id="1263" r:id="rId254"/>
    <p:sldId id="1264" r:id="rId255"/>
    <p:sldId id="1265" r:id="rId256"/>
    <p:sldId id="1266" r:id="rId257"/>
    <p:sldId id="1267" r:id="rId258"/>
    <p:sldId id="1268" r:id="rId259"/>
    <p:sldId id="1269" r:id="rId260"/>
    <p:sldId id="1270" r:id="rId261"/>
    <p:sldId id="1271" r:id="rId262"/>
    <p:sldId id="1272" r:id="rId263"/>
    <p:sldId id="1273" r:id="rId264"/>
    <p:sldId id="1274" r:id="rId265"/>
    <p:sldId id="1275" r:id="rId26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-336" y="-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268" Type="http://schemas.openxmlformats.org/officeDocument/2006/relationships/presProps" Target="presProp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37" Type="http://schemas.openxmlformats.org/officeDocument/2006/relationships/slide" Target="slides/slide236.xml"/><Relationship Id="rId258" Type="http://schemas.openxmlformats.org/officeDocument/2006/relationships/slide" Target="slides/slide257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248" Type="http://schemas.openxmlformats.org/officeDocument/2006/relationships/slide" Target="slides/slide247.xml"/><Relationship Id="rId269" Type="http://schemas.openxmlformats.org/officeDocument/2006/relationships/viewProps" Target="viewProps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59" Type="http://schemas.openxmlformats.org/officeDocument/2006/relationships/slide" Target="slides/slide258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theme" Target="theme/theme1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250" Type="http://schemas.openxmlformats.org/officeDocument/2006/relationships/slide" Target="slides/slide249.xml"/><Relationship Id="rId271" Type="http://schemas.openxmlformats.org/officeDocument/2006/relationships/tableStyles" Target="tableStyles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240" Type="http://schemas.openxmlformats.org/officeDocument/2006/relationships/slide" Target="slides/slide239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1" Type="http://schemas.openxmlformats.org/officeDocument/2006/relationships/slide" Target="slides/slide250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notesMaster" Target="notesMasters/notesMaster1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C49EE5-EAA5-40FE-BFC0-54C456BB245B}" type="datetimeFigureOut">
              <a:rPr lang="ko-KR" altLang="en-US" smtClean="0"/>
              <a:t>2020-04-23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87FC26-A880-4A31-B402-7EFF83C123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52306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6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8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9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0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1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2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3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4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5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6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8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9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0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1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2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3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4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5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6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8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9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0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1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2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3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65976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659760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83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659760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86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659760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659760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05279634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58368476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92335131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05279634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0116678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0116678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0116678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01166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2020-04-23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44371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2020-04-23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200467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477718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2020-04-23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96516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2020-04-23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제목 1"/>
          <p:cNvSpPr>
            <a:spLocks noGrp="1"/>
          </p:cNvSpPr>
          <p:nvPr>
            <p:ph type="ctrTitle" hasCustomPrompt="1"/>
          </p:nvPr>
        </p:nvSpPr>
        <p:spPr>
          <a:xfrm>
            <a:off x="1679511" y="429938"/>
            <a:ext cx="7335172" cy="2639022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70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제목을 입력하십시오</a:t>
            </a:r>
          </a:p>
        </p:txBody>
      </p:sp>
      <p:grpSp>
        <p:nvGrpSpPr>
          <p:cNvPr id="7" name="그룹 6"/>
          <p:cNvGrpSpPr/>
          <p:nvPr userDrawn="1"/>
        </p:nvGrpSpPr>
        <p:grpSpPr>
          <a:xfrm>
            <a:off x="1871532" y="2918016"/>
            <a:ext cx="192021" cy="432049"/>
            <a:chOff x="4815008" y="1484784"/>
            <a:chExt cx="216024" cy="648072"/>
          </a:xfrm>
        </p:grpSpPr>
        <p:sp>
          <p:nvSpPr>
            <p:cNvPr id="8" name="직사각형 7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baseline="0">
                <a:latin typeface="+mj-lt"/>
                <a:ea typeface="맑은 고딕" pitchFamily="50" charset="-127"/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baseline="0">
                <a:latin typeface="+mj-lt"/>
                <a:ea typeface="맑은 고딕" pitchFamily="50" charset="-127"/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baseline="0">
                <a:solidFill>
                  <a:srgbClr val="6521AF"/>
                </a:solidFill>
                <a:latin typeface="+mj-lt"/>
                <a:ea typeface="맑은 고딕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08526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2020-04-23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9" name="제목 1"/>
          <p:cNvSpPr>
            <a:spLocks noGrp="1"/>
          </p:cNvSpPr>
          <p:nvPr>
            <p:ph type="ctrTitle" hasCustomPrompt="1"/>
          </p:nvPr>
        </p:nvSpPr>
        <p:spPr>
          <a:xfrm>
            <a:off x="6192012" y="2780928"/>
            <a:ext cx="5856651" cy="2145310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제목을</a:t>
            </a:r>
            <a:r>
              <a:rPr lang="en-US" altLang="ko-KR" dirty="0"/>
              <a:t> </a:t>
            </a:r>
            <a:br>
              <a:rPr lang="en-US" altLang="ko-KR" dirty="0"/>
            </a:br>
            <a:r>
              <a:rPr lang="ko-KR" altLang="en-US" dirty="0"/>
              <a:t>입력하시오</a:t>
            </a:r>
          </a:p>
        </p:txBody>
      </p:sp>
      <p:grpSp>
        <p:nvGrpSpPr>
          <p:cNvPr id="8" name="그룹 7"/>
          <p:cNvGrpSpPr/>
          <p:nvPr userDrawn="1"/>
        </p:nvGrpSpPr>
        <p:grpSpPr>
          <a:xfrm>
            <a:off x="6420011" y="1739868"/>
            <a:ext cx="238668" cy="537004"/>
            <a:chOff x="4815008" y="1484784"/>
            <a:chExt cx="216024" cy="648072"/>
          </a:xfrm>
        </p:grpSpPr>
        <p:sp>
          <p:nvSpPr>
            <p:cNvPr id="10" name="직사각형 9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rgbClr val="6521A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975847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962423" y="116632"/>
            <a:ext cx="9646078" cy="796908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제목 스타일 편집마스터 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2020-04-23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431371" y="1176869"/>
            <a:ext cx="11346142" cy="4861277"/>
          </a:xfrm>
        </p:spPr>
        <p:txBody>
          <a:bodyPr>
            <a:normAutofit/>
          </a:bodyPr>
          <a:lstStyle>
            <a:lvl1pPr algn="l">
              <a:buNone/>
              <a:defRPr sz="1600" i="1" baseline="0">
                <a:solidFill>
                  <a:srgbClr val="3191A7"/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1600" i="1" baseline="0">
                <a:solidFill>
                  <a:srgbClr val="3191A7"/>
                </a:solidFill>
                <a:latin typeface="+mj-lt"/>
                <a:ea typeface="맑은 고딕" pitchFamily="50" charset="-127"/>
              </a:defRPr>
            </a:lvl2pPr>
            <a:lvl3pPr algn="l">
              <a:buNone/>
              <a:defRPr sz="1600" i="1" baseline="0">
                <a:solidFill>
                  <a:srgbClr val="3191A7"/>
                </a:solidFill>
                <a:latin typeface="+mj-lt"/>
                <a:ea typeface="맑은 고딕" pitchFamily="50" charset="-127"/>
              </a:defRPr>
            </a:lvl3pPr>
            <a:lvl4pPr algn="l">
              <a:buNone/>
              <a:defRPr sz="1600" i="1" baseline="0">
                <a:solidFill>
                  <a:srgbClr val="3191A7"/>
                </a:solidFill>
                <a:latin typeface="+mj-lt"/>
                <a:ea typeface="맑은 고딕" pitchFamily="50" charset="-127"/>
              </a:defRPr>
            </a:lvl4pPr>
            <a:lvl5pPr algn="l">
              <a:buNone/>
              <a:defRPr sz="1600" i="1" baseline="0">
                <a:solidFill>
                  <a:srgbClr val="3191A7"/>
                </a:solidFill>
                <a:latin typeface="+mj-lt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15142418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2020-04-23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47431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2020-04-23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45927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2020-04-23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90825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2020-04-23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33861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2020-04-23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62916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2020-04-23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94386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2020-04-23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55013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2020-04-23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96321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673827-DB60-4C67-8934-FAAD3AF6B10E}" type="datetimeFigureOut">
              <a:rPr lang="ko-KR" altLang="en-US" smtClean="0"/>
              <a:t>2020-04-23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200466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243749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4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4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8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4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4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72.png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4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4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14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14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14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14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tomntoms/" TargetMode="External"/><Relationship Id="rId1" Type="http://schemas.openxmlformats.org/officeDocument/2006/relationships/slideLayout" Target="../slideLayouts/slideLayout14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14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14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14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1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png"/><Relationship Id="rId3" Type="http://schemas.openxmlformats.org/officeDocument/2006/relationships/image" Target="../media/image175.png"/><Relationship Id="rId7" Type="http://schemas.openxmlformats.org/officeDocument/2006/relationships/image" Target="../media/image179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8.png"/><Relationship Id="rId5" Type="http://schemas.openxmlformats.org/officeDocument/2006/relationships/image" Target="../media/image177.png"/><Relationship Id="rId10" Type="http://schemas.openxmlformats.org/officeDocument/2006/relationships/image" Target="../media/image182.png"/><Relationship Id="rId4" Type="http://schemas.openxmlformats.org/officeDocument/2006/relationships/image" Target="../media/image176.png"/><Relationship Id="rId9" Type="http://schemas.openxmlformats.org/officeDocument/2006/relationships/image" Target="../media/image181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4.png"/><Relationship Id="rId5" Type="http://schemas.openxmlformats.org/officeDocument/2006/relationships/image" Target="../media/image183.png"/><Relationship Id="rId4" Type="http://schemas.openxmlformats.org/officeDocument/2006/relationships/image" Target="../media/image101.pn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7" Type="http://schemas.openxmlformats.org/officeDocument/2006/relationships/image" Target="../media/image106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.xml"/></Relationships>
</file>

<file path=ppt/slides/_rels/slide1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image" Target="../media/image116.png"/><Relationship Id="rId7" Type="http://schemas.openxmlformats.org/officeDocument/2006/relationships/image" Target="../media/image120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1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3" Type="http://schemas.openxmlformats.org/officeDocument/2006/relationships/image" Target="../media/image117.png"/><Relationship Id="rId7" Type="http://schemas.openxmlformats.org/officeDocument/2006/relationships/image" Target="../media/image189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8.png"/><Relationship Id="rId5" Type="http://schemas.openxmlformats.org/officeDocument/2006/relationships/image" Target="../media/image187.png"/><Relationship Id="rId4" Type="http://schemas.openxmlformats.org/officeDocument/2006/relationships/image" Target="../media/image186.pn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6.png"/><Relationship Id="rId5" Type="http://schemas.openxmlformats.org/officeDocument/2006/relationships/image" Target="../media/image117.png"/><Relationship Id="rId4" Type="http://schemas.openxmlformats.org/officeDocument/2006/relationships/image" Target="../media/image192.png"/></Relationships>
</file>

<file path=ppt/slides/_rels/slide1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6.png"/><Relationship Id="rId3" Type="http://schemas.openxmlformats.org/officeDocument/2006/relationships/image" Target="../media/image193.png"/><Relationship Id="rId7" Type="http://schemas.openxmlformats.org/officeDocument/2006/relationships/image" Target="../media/image195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6.png"/><Relationship Id="rId5" Type="http://schemas.openxmlformats.org/officeDocument/2006/relationships/image" Target="../media/image117.png"/><Relationship Id="rId4" Type="http://schemas.openxmlformats.org/officeDocument/2006/relationships/image" Target="../media/image194.pn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4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1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1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1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1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1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1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1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1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4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1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1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1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1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hyperlink" Target="mailto:abcd@abcd.abc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0.png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png"/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4.png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hyperlink" Target="mailto:abcd@abcd.abc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8.png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9.png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1.png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1.png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4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2.png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7.png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8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8.png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/Relationships>
</file>

<file path=ppt/slides/_rels/slide2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/Relationships>
</file>

<file path=ppt/slides/_rels/slide2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/Relationships>
</file>

<file path=ppt/slides/_rels/slide2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/Relationships>
</file>

<file path=ppt/slides/_rels/slide2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/Relationships>
</file>

<file path=ppt/slides/_rels/slide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2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.xml"/></Relationships>
</file>

<file path=ppt/slides/_rels/slide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2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4.png"/><Relationship Id="rId4" Type="http://schemas.openxmlformats.org/officeDocument/2006/relationships/image" Target="../media/image233.png"/></Relationships>
</file>

<file path=ppt/slides/_rels/slide2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2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5.png"/><Relationship Id="rId4" Type="http://schemas.openxmlformats.org/officeDocument/2006/relationships/image" Target="../media/image233.png"/></Relationships>
</file>

<file path=ppt/slides/_rels/slide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2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.xml"/></Relationships>
</file>

<file path=ppt/slides/_rels/slide2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2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14.xml"/></Relationships>
</file>

<file path=ppt/slides/_rels/slide2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png"/><Relationship Id="rId2" Type="http://schemas.openxmlformats.org/officeDocument/2006/relationships/image" Target="../media/image237.png"/><Relationship Id="rId1" Type="http://schemas.openxmlformats.org/officeDocument/2006/relationships/slideLayout" Target="../slideLayouts/slideLayout14.xml"/></Relationships>
</file>

<file path=ppt/slides/_rels/slide2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42.png"/><Relationship Id="rId4" Type="http://schemas.openxmlformats.org/officeDocument/2006/relationships/image" Target="../media/image241.png"/></Relationships>
</file>

<file path=ppt/slides/_rels/slide2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4.xml"/></Relationships>
</file>

<file path=ppt/slides/_rels/slide2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14.xml"/></Relationships>
</file>

<file path=ppt/slides/_rels/slide2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14.xml"/></Relationships>
</file>

<file path=ppt/slides/_rels/slide2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14.xml"/></Relationships>
</file>

<file path=ppt/slides/_rels/slide2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6.png"/><Relationship Id="rId2" Type="http://schemas.openxmlformats.org/officeDocument/2006/relationships/image" Target="../media/image245.png"/><Relationship Id="rId1" Type="http://schemas.openxmlformats.org/officeDocument/2006/relationships/slideLayout" Target="../slideLayouts/slideLayout14.xml"/></Relationships>
</file>

<file path=ppt/slides/_rels/slide2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7.png"/><Relationship Id="rId1" Type="http://schemas.openxmlformats.org/officeDocument/2006/relationships/slideLayout" Target="../slideLayouts/slideLayout14.xml"/></Relationships>
</file>

<file path=ppt/slides/_rels/slide2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14.xml"/></Relationships>
</file>

<file path=ppt/slides/_rels/slide2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42.png"/></Relationships>
</file>

<file path=ppt/slides/_rels/slide2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14.xml"/></Relationships>
</file>

<file path=ppt/slides/_rels/slide2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14.xml"/></Relationships>
</file>

<file path=ppt/slides/_rels/slide2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14.xml"/></Relationships>
</file>

<file path=ppt/slides/_rels/slide2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14.xml"/></Relationships>
</file>

<file path=ppt/slides/_rels/slide2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52.png"/></Relationships>
</file>

<file path=ppt/slides/_rels/slide2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14.xml"/></Relationships>
</file>

<file path=ppt/slides/_rels/slide2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14.xml"/></Relationships>
</file>

<file path=ppt/slides/_rels/slide2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3.png"/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14.xml"/></Relationships>
</file>

<file path=ppt/slides/_rels/slide2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3.png"/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14.xml"/></Relationships>
</file>

<file path=ppt/slides/_rels/slide2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3.png"/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48.png"/></Relationships>
</file>

<file path=ppt/slides/_rels/slide2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3.png"/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49.png"/></Relationships>
</file>

<file path=ppt/slides/_rels/slide2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3.png"/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3.png"/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14.xml"/></Relationships>
</file>

<file path=ppt/slides/_rels/slide2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3.png"/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48.png"/></Relationships>
</file>

<file path=ppt/slides/_rels/slide2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3.png"/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49.png"/></Relationships>
</file>

<file path=ppt/slides/_rels/slide2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3.png"/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14.xml"/></Relationships>
</file>

<file path=ppt/slides/_rels/slide2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3.png"/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14.xml"/></Relationships>
</file>

<file path=ppt/slides/_rels/slide2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3.png"/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48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72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mailto:abcd@abcd.abc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7" Type="http://schemas.openxmlformats.org/officeDocument/2006/relationships/image" Target="../media/image106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image" Target="../media/image116.png"/><Relationship Id="rId7" Type="http://schemas.openxmlformats.org/officeDocument/2006/relationships/image" Target="../media/image120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4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14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14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14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14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42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14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14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14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14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52.pn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14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14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hyperlink" Target="http://192.168.4.14:6080/e_Zones/main.do" TargetMode="External"/><Relationship Id="rId1" Type="http://schemas.openxmlformats.org/officeDocument/2006/relationships/slideLayout" Target="../slideLayouts/slideLayout1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14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14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14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63.png"/><Relationship Id="rId4" Type="http://schemas.openxmlformats.org/officeDocument/2006/relationships/image" Target="../media/image162.png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14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14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14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5393923" y="2852936"/>
            <a:ext cx="5033717" cy="2145310"/>
          </a:xfrm>
        </p:spPr>
        <p:txBody>
          <a:bodyPr/>
          <a:lstStyle/>
          <a:p>
            <a:r>
              <a:rPr lang="en-US" altLang="ko-KR" b="1" dirty="0" smtClean="0"/>
              <a:t>e – Zone</a:t>
            </a:r>
            <a:br>
              <a:rPr lang="en-US" altLang="ko-KR" b="1" dirty="0" smtClean="0"/>
            </a:br>
            <a:endParaRPr lang="ko-KR" altLang="en-US" b="1" dirty="0"/>
          </a:p>
        </p:txBody>
      </p:sp>
      <p:sp>
        <p:nvSpPr>
          <p:cNvPr id="31" name="제목 1"/>
          <p:cNvSpPr txBox="1">
            <a:spLocks/>
          </p:cNvSpPr>
          <p:nvPr/>
        </p:nvSpPr>
        <p:spPr>
          <a:xfrm>
            <a:off x="7110113" y="4201323"/>
            <a:ext cx="4056452" cy="79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sz="2500" dirty="0"/>
              <a:t>지식공유 플랫폼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3666912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b="0"/>
              <a:t>[</a:t>
            </a:r>
            <a:r>
              <a:rPr lang="ko-KR" altLang="en-US" sz="2800" b="0" smtClean="0"/>
              <a:t>화면구현</a:t>
            </a:r>
            <a:r>
              <a:rPr lang="en-US" altLang="ko-KR" sz="2800" b="0" smtClean="0"/>
              <a:t>] </a:t>
            </a:r>
            <a:r>
              <a:rPr lang="ko-KR" altLang="en-US" sz="2800" b="0"/>
              <a:t>사용자 </a:t>
            </a:r>
            <a:r>
              <a:rPr lang="en-US" altLang="ko-KR" sz="2800" b="0"/>
              <a:t>– </a:t>
            </a:r>
            <a:r>
              <a:rPr lang="ko-KR" altLang="en-US" sz="2800" b="0"/>
              <a:t>웹 </a:t>
            </a:r>
            <a:r>
              <a:rPr lang="en-US" altLang="ko-KR" sz="2800" b="0"/>
              <a:t>- </a:t>
            </a:r>
            <a:r>
              <a:rPr lang="ko-KR" altLang="en-US" sz="2800" b="0"/>
              <a:t>로그인 </a:t>
            </a:r>
            <a:r>
              <a:rPr lang="ko-KR" altLang="en-US" sz="2800" b="0" smtClean="0"/>
              <a:t>페이지 </a:t>
            </a:r>
            <a:r>
              <a:rPr lang="en-US" altLang="ko-KR" sz="2800" b="0" smtClean="0"/>
              <a:t>– </a:t>
            </a:r>
            <a:r>
              <a:rPr lang="ko-KR" altLang="en-US" sz="2800" b="0" smtClean="0"/>
              <a:t>로그인 실패</a:t>
            </a:r>
            <a:r>
              <a:rPr lang="ko-KR" altLang="en-US" sz="1600" b="0" smtClean="0"/>
              <a:t> </a:t>
            </a: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334" y="1518314"/>
            <a:ext cx="5647574" cy="4454117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8433" y="1964197"/>
            <a:ext cx="5438775" cy="356235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9171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b="0"/>
              <a:t>[</a:t>
            </a:r>
            <a:r>
              <a:rPr lang="ko-KR" altLang="en-US" sz="2800" b="0" smtClean="0"/>
              <a:t>화면구현</a:t>
            </a:r>
            <a:r>
              <a:rPr lang="en-US" altLang="ko-KR" sz="2800" b="0" smtClean="0"/>
              <a:t>] </a:t>
            </a:r>
            <a:r>
              <a:rPr lang="ko-KR" altLang="en-US" sz="2800" b="0"/>
              <a:t>사용자 </a:t>
            </a:r>
            <a:r>
              <a:rPr lang="en-US" altLang="ko-KR" sz="2800" b="0"/>
              <a:t>– </a:t>
            </a:r>
            <a:r>
              <a:rPr lang="ko-KR" altLang="en-US" sz="2800" b="0"/>
              <a:t>웹 </a:t>
            </a:r>
            <a:r>
              <a:rPr lang="en-US" altLang="ko-KR" sz="2800" b="0"/>
              <a:t>- </a:t>
            </a:r>
            <a:r>
              <a:rPr lang="ko-KR" altLang="en-US" sz="2800" b="0"/>
              <a:t>로그인 </a:t>
            </a:r>
            <a:r>
              <a:rPr lang="ko-KR" altLang="en-US" sz="2800" b="0" smtClean="0"/>
              <a:t>페이지 </a:t>
            </a:r>
            <a:r>
              <a:rPr lang="en-US" altLang="ko-KR" sz="2800" b="0" smtClean="0"/>
              <a:t>– </a:t>
            </a:r>
            <a:r>
              <a:rPr lang="ko-KR" altLang="en-US" sz="2800" b="0" smtClean="0"/>
              <a:t>로그인 실패</a:t>
            </a:r>
            <a:r>
              <a:rPr lang="ko-KR" altLang="en-US" sz="1600" b="0" smtClean="0"/>
              <a:t> </a:t>
            </a: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334" y="1518314"/>
            <a:ext cx="5647574" cy="4454117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8433" y="1964197"/>
            <a:ext cx="5438775" cy="356235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89729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b="0"/>
              <a:t>[</a:t>
            </a:r>
            <a:r>
              <a:rPr lang="ko-KR" altLang="en-US" sz="2800" b="0"/>
              <a:t>화면설계</a:t>
            </a:r>
            <a:r>
              <a:rPr lang="en-US" altLang="ko-KR" sz="2800" b="0"/>
              <a:t>] </a:t>
            </a:r>
            <a:r>
              <a:rPr lang="ko-KR" altLang="en-US" sz="2800" b="0"/>
              <a:t>사용자 </a:t>
            </a:r>
            <a:r>
              <a:rPr lang="en-US" altLang="ko-KR" sz="2800" b="0"/>
              <a:t>– </a:t>
            </a:r>
            <a:r>
              <a:rPr lang="ko-KR" altLang="en-US" sz="2800" b="0"/>
              <a:t>웹 </a:t>
            </a:r>
            <a:r>
              <a:rPr lang="en-US" altLang="ko-KR" sz="2800" b="0" smtClean="0"/>
              <a:t>– </a:t>
            </a:r>
            <a:r>
              <a:rPr lang="ko-KR" altLang="en-US" sz="2800" b="0" smtClean="0"/>
              <a:t>아이디 찾기</a:t>
            </a:r>
            <a:r>
              <a:rPr lang="ko-KR" altLang="en-US" sz="1600" b="0" smtClean="0"/>
              <a:t> </a:t>
            </a:r>
            <a:endParaRPr lang="ko-KR" altLang="en-US"/>
          </a:p>
        </p:txBody>
      </p:sp>
      <p:sp>
        <p:nvSpPr>
          <p:cNvPr id="4" name="Google Shape;168;g7c553259d1_0_81"/>
          <p:cNvSpPr/>
          <p:nvPr/>
        </p:nvSpPr>
        <p:spPr>
          <a:xfrm>
            <a:off x="557356" y="1359647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5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798147073"/>
              </p:ext>
            </p:extLst>
          </p:nvPr>
        </p:nvGraphicFramePr>
        <p:xfrm>
          <a:off x="8501614" y="3571468"/>
          <a:ext cx="2869750" cy="222072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이름과 이메일을 기준으로 해당 아이디를 찾는다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068959"/>
              </p:ext>
            </p:extLst>
          </p:nvPr>
        </p:nvGraphicFramePr>
        <p:xfrm>
          <a:off x="8501614" y="2455885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kb_user_w_findId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519" y="1888559"/>
            <a:ext cx="6096000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468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b="0"/>
              <a:t>[</a:t>
            </a:r>
            <a:r>
              <a:rPr lang="ko-KR" altLang="en-US" sz="2400" b="0" smtClean="0"/>
              <a:t>화면구현</a:t>
            </a:r>
            <a:r>
              <a:rPr lang="en-US" altLang="ko-KR" sz="2400" b="0" smtClean="0"/>
              <a:t>] </a:t>
            </a:r>
            <a:r>
              <a:rPr lang="ko-KR" altLang="en-US" sz="2400" b="0"/>
              <a:t>사용자 </a:t>
            </a:r>
            <a:r>
              <a:rPr lang="en-US" altLang="ko-KR" sz="2400" b="0"/>
              <a:t>– </a:t>
            </a:r>
            <a:r>
              <a:rPr lang="ko-KR" altLang="en-US" sz="2400" b="0"/>
              <a:t>웹 </a:t>
            </a:r>
            <a:r>
              <a:rPr lang="en-US" altLang="ko-KR" sz="2400" b="0"/>
              <a:t>– </a:t>
            </a:r>
            <a:r>
              <a:rPr lang="ko-KR" altLang="en-US" sz="2400" b="0"/>
              <a:t>아이디 찾기</a:t>
            </a:r>
            <a:r>
              <a:rPr lang="ko-KR" altLang="en-US" sz="1400" b="0"/>
              <a:t> </a:t>
            </a: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411" y="1448615"/>
            <a:ext cx="6592742" cy="511750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8505" y="3140721"/>
            <a:ext cx="4703171" cy="120015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14501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b="0"/>
              <a:t>[</a:t>
            </a:r>
            <a:r>
              <a:rPr lang="ko-KR" altLang="en-US" sz="2800" b="0"/>
              <a:t>화면구현</a:t>
            </a:r>
            <a:r>
              <a:rPr lang="en-US" altLang="ko-KR" sz="2800" b="0"/>
              <a:t>] </a:t>
            </a:r>
            <a:r>
              <a:rPr lang="ko-KR" altLang="en-US" sz="2800" b="0"/>
              <a:t>사용자 </a:t>
            </a:r>
            <a:r>
              <a:rPr lang="en-US" altLang="ko-KR" sz="2800" b="0"/>
              <a:t>– </a:t>
            </a:r>
            <a:r>
              <a:rPr lang="ko-KR" altLang="en-US" sz="2800" b="0"/>
              <a:t>웹 </a:t>
            </a:r>
            <a:r>
              <a:rPr lang="en-US" altLang="ko-KR" sz="2800" b="0"/>
              <a:t>– </a:t>
            </a:r>
            <a:r>
              <a:rPr lang="ko-KR" altLang="en-US" sz="2800" b="0"/>
              <a:t>아이디 </a:t>
            </a:r>
            <a:r>
              <a:rPr lang="ko-KR" altLang="en-US" sz="2800" b="0" smtClean="0"/>
              <a:t>찾기 </a:t>
            </a:r>
            <a:r>
              <a:rPr lang="en-US" altLang="ko-KR" sz="2800" b="0" smtClean="0"/>
              <a:t>- </a:t>
            </a:r>
            <a:r>
              <a:rPr lang="ko-KR" altLang="en-US" sz="2800" b="0" smtClean="0"/>
              <a:t>결과</a:t>
            </a:r>
            <a:r>
              <a:rPr lang="ko-KR" altLang="en-US" sz="1600" b="0" smtClean="0"/>
              <a:t> </a:t>
            </a: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852" y="1547356"/>
            <a:ext cx="6172140" cy="4514850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3807" y="2155572"/>
            <a:ext cx="4746321" cy="2571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9673" y="4643405"/>
            <a:ext cx="4674587" cy="14859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2157" y="2893669"/>
            <a:ext cx="4489622" cy="140017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00553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b="0"/>
              <a:t>[</a:t>
            </a:r>
            <a:r>
              <a:rPr lang="ko-KR" altLang="en-US" sz="2800" b="0"/>
              <a:t>화면설계</a:t>
            </a:r>
            <a:r>
              <a:rPr lang="en-US" altLang="ko-KR" sz="2800" b="0"/>
              <a:t>] </a:t>
            </a:r>
            <a:r>
              <a:rPr lang="ko-KR" altLang="en-US" sz="2800" b="0"/>
              <a:t>사용자 </a:t>
            </a:r>
            <a:r>
              <a:rPr lang="en-US" altLang="ko-KR" sz="2800" b="0"/>
              <a:t>– </a:t>
            </a:r>
            <a:r>
              <a:rPr lang="ko-KR" altLang="en-US" sz="2800" b="0"/>
              <a:t>웹 </a:t>
            </a:r>
            <a:r>
              <a:rPr lang="en-US" altLang="ko-KR" sz="2800" b="0" smtClean="0"/>
              <a:t>– </a:t>
            </a:r>
            <a:r>
              <a:rPr lang="ko-KR" altLang="en-US" sz="2800" b="0" smtClean="0"/>
              <a:t>비밀번호 찾기</a:t>
            </a:r>
            <a:r>
              <a:rPr lang="ko-KR" altLang="en-US" sz="1600" b="0" smtClean="0"/>
              <a:t> </a:t>
            </a:r>
            <a:endParaRPr lang="ko-KR" altLang="en-US"/>
          </a:p>
        </p:txBody>
      </p:sp>
      <p:sp>
        <p:nvSpPr>
          <p:cNvPr id="4" name="Google Shape;168;g7c553259d1_0_81"/>
          <p:cNvSpPr/>
          <p:nvPr/>
        </p:nvSpPr>
        <p:spPr>
          <a:xfrm>
            <a:off x="557356" y="1359647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5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803991342"/>
              </p:ext>
            </p:extLst>
          </p:nvPr>
        </p:nvGraphicFramePr>
        <p:xfrm>
          <a:off x="8501614" y="3571468"/>
          <a:ext cx="2869750" cy="222072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아이디와 이메일을 비교하여 비밀번호 변경 처리 프로세스로 이동한다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3058439"/>
              </p:ext>
            </p:extLst>
          </p:nvPr>
        </p:nvGraphicFramePr>
        <p:xfrm>
          <a:off x="8501614" y="2455885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kb_user_w_findPass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335" y="1810509"/>
            <a:ext cx="5953125" cy="444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245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b="0"/>
              <a:t>[</a:t>
            </a:r>
            <a:r>
              <a:rPr lang="ko-KR" altLang="en-US" sz="2800" b="0" smtClean="0"/>
              <a:t>화면구현</a:t>
            </a:r>
            <a:r>
              <a:rPr lang="en-US" altLang="ko-KR" sz="2800" b="0" smtClean="0"/>
              <a:t>] </a:t>
            </a:r>
            <a:r>
              <a:rPr lang="ko-KR" altLang="en-US" sz="2800" b="0"/>
              <a:t>사용자 </a:t>
            </a:r>
            <a:r>
              <a:rPr lang="en-US" altLang="ko-KR" sz="2800" b="0"/>
              <a:t>– </a:t>
            </a:r>
            <a:r>
              <a:rPr lang="ko-KR" altLang="en-US" sz="2800" b="0"/>
              <a:t>웹 </a:t>
            </a:r>
            <a:r>
              <a:rPr lang="en-US" altLang="ko-KR" sz="2800" b="0" smtClean="0"/>
              <a:t>– </a:t>
            </a:r>
            <a:r>
              <a:rPr lang="ko-KR" altLang="en-US" sz="2800" b="0" smtClean="0"/>
              <a:t>비밀번호 찾기</a:t>
            </a:r>
            <a:r>
              <a:rPr lang="ko-KR" altLang="en-US" sz="1600" b="0" smtClean="0"/>
              <a:t> </a:t>
            </a: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428" y="1349483"/>
            <a:ext cx="5275539" cy="5286375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9663" y="1349483"/>
            <a:ext cx="5866161" cy="11525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9663" y="2634631"/>
            <a:ext cx="5217641" cy="3143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9663" y="3081579"/>
            <a:ext cx="2466975" cy="3333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19020" y="3698788"/>
            <a:ext cx="5098926" cy="267045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35719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b="0"/>
              <a:t>[</a:t>
            </a:r>
            <a:r>
              <a:rPr lang="ko-KR" altLang="en-US" sz="2800" b="0"/>
              <a:t>화면설계</a:t>
            </a:r>
            <a:r>
              <a:rPr lang="en-US" altLang="ko-KR" sz="2800" b="0"/>
              <a:t>] </a:t>
            </a:r>
            <a:r>
              <a:rPr lang="ko-KR" altLang="en-US" sz="2800" b="0"/>
              <a:t>사용자 </a:t>
            </a:r>
            <a:r>
              <a:rPr lang="en-US" altLang="ko-KR" sz="2800" b="0"/>
              <a:t>– </a:t>
            </a:r>
            <a:r>
              <a:rPr lang="ko-KR" altLang="en-US" sz="2800" b="0"/>
              <a:t>웹 </a:t>
            </a:r>
            <a:r>
              <a:rPr lang="en-US" altLang="ko-KR" sz="2800" b="0" smtClean="0"/>
              <a:t>– </a:t>
            </a:r>
            <a:r>
              <a:rPr lang="ko-KR" altLang="en-US" sz="2800" b="0" smtClean="0"/>
              <a:t>비밀번호 변경</a:t>
            </a:r>
            <a:r>
              <a:rPr lang="ko-KR" altLang="en-US" sz="1600" b="0" smtClean="0"/>
              <a:t> </a:t>
            </a:r>
            <a:endParaRPr lang="ko-KR" altLang="en-US"/>
          </a:p>
        </p:txBody>
      </p:sp>
      <p:sp>
        <p:nvSpPr>
          <p:cNvPr id="4" name="Google Shape;168;g7c553259d1_0_81"/>
          <p:cNvSpPr/>
          <p:nvPr/>
        </p:nvSpPr>
        <p:spPr>
          <a:xfrm>
            <a:off x="557356" y="1359647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5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217878023"/>
              </p:ext>
            </p:extLst>
          </p:nvPr>
        </p:nvGraphicFramePr>
        <p:xfrm>
          <a:off x="8501614" y="3571468"/>
          <a:ext cx="2869750" cy="225417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변경할 비밀번호와 비밀번호 확인 일치를 확인하여 비밀번호 처리 프로세스로 이동한다</a:t>
                      </a:r>
                      <a:r>
                        <a:rPr lang="en-US" altLang="ko-KR" sz="1500" b="0" u="none" strike="noStrike" cap="none" baseline="0" smtClean="0">
                          <a:solidFill>
                            <a:schemeClr val="dk1"/>
                          </a:solidFill>
                        </a:rPr>
                        <a:t>.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/>
          </p:nvPr>
        </p:nvGraphicFramePr>
        <p:xfrm>
          <a:off x="8501614" y="2455885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kb_user_w_findPass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249" y="1739072"/>
            <a:ext cx="6048375" cy="459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629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b="0"/>
              <a:t>[</a:t>
            </a:r>
            <a:r>
              <a:rPr lang="ko-KR" altLang="en-US" sz="2800" b="0" smtClean="0"/>
              <a:t>화면구현</a:t>
            </a:r>
            <a:r>
              <a:rPr lang="en-US" altLang="ko-KR" sz="2800" b="0" smtClean="0"/>
              <a:t>] </a:t>
            </a:r>
            <a:r>
              <a:rPr lang="ko-KR" altLang="en-US" sz="2800" b="0"/>
              <a:t>사용자 </a:t>
            </a:r>
            <a:r>
              <a:rPr lang="en-US" altLang="ko-KR" sz="2800" b="0"/>
              <a:t>– </a:t>
            </a:r>
            <a:r>
              <a:rPr lang="ko-KR" altLang="en-US" sz="2800" b="0"/>
              <a:t>웹 </a:t>
            </a:r>
            <a:r>
              <a:rPr lang="en-US" altLang="ko-KR" sz="2800" b="0" smtClean="0"/>
              <a:t>– </a:t>
            </a:r>
            <a:r>
              <a:rPr lang="ko-KR" altLang="en-US" sz="2800" b="0" smtClean="0"/>
              <a:t>비밀번호 변경</a:t>
            </a:r>
            <a:r>
              <a:rPr lang="ko-KR" altLang="en-US" sz="1600" b="0" smtClean="0"/>
              <a:t> </a:t>
            </a: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206" y="1414658"/>
            <a:ext cx="6972300" cy="2280266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206" y="3854885"/>
            <a:ext cx="6581775" cy="2424617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6498" y="4513101"/>
            <a:ext cx="3805626" cy="16573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71889" y="1614197"/>
            <a:ext cx="3534844" cy="257797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59433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859450" y="128989"/>
            <a:ext cx="9646078" cy="7969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2500" b="1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en-US" altLang="ko-KR" sz="2800" b="0" smtClean="0"/>
              <a:t>[</a:t>
            </a:r>
            <a:r>
              <a:rPr lang="ko-KR" altLang="en-US" sz="2800" b="0" smtClean="0"/>
              <a:t>화면구현</a:t>
            </a:r>
            <a:r>
              <a:rPr lang="en-US" altLang="ko-KR" sz="2800" b="0" smtClean="0"/>
              <a:t>] </a:t>
            </a:r>
            <a:r>
              <a:rPr lang="ko-KR" altLang="en-US" sz="2800" b="0" smtClean="0"/>
              <a:t>사용자 </a:t>
            </a:r>
            <a:r>
              <a:rPr lang="en-US" altLang="ko-KR" sz="2800" b="0" smtClean="0"/>
              <a:t>– </a:t>
            </a:r>
            <a:r>
              <a:rPr lang="ko-KR" altLang="en-US" sz="2800" b="0" smtClean="0"/>
              <a:t>웹 </a:t>
            </a:r>
            <a:r>
              <a:rPr lang="en-US" altLang="ko-KR" sz="2800" b="0" smtClean="0"/>
              <a:t>– </a:t>
            </a:r>
            <a:r>
              <a:rPr lang="ko-KR" altLang="en-US" sz="2800" b="0" smtClean="0"/>
              <a:t>비밀번호 변경 완료 및 실패</a:t>
            </a:r>
            <a:r>
              <a:rPr lang="ko-KR" altLang="en-US" sz="1600" b="0" smtClean="0"/>
              <a:t> </a:t>
            </a:r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226" y="3666930"/>
            <a:ext cx="5321643" cy="2827175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226" y="1290346"/>
            <a:ext cx="5321643" cy="2143319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6946" y="1895572"/>
            <a:ext cx="5831827" cy="44291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6344521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[</a:t>
            </a:r>
            <a:r>
              <a:rPr lang="ko-KR" altLang="en-US" smtClean="0"/>
              <a:t>화면구현</a:t>
            </a:r>
            <a:r>
              <a:rPr lang="en-US" altLang="ko-KR" smtClean="0"/>
              <a:t>] </a:t>
            </a:r>
            <a:r>
              <a:rPr lang="ko-KR" altLang="en-US" smtClean="0"/>
              <a:t>사용자 </a:t>
            </a:r>
            <a:r>
              <a:rPr lang="en-US" altLang="ko-KR" smtClean="0"/>
              <a:t>– </a:t>
            </a:r>
            <a:r>
              <a:rPr lang="ko-KR" altLang="en-US" smtClean="0"/>
              <a:t>웹 비밀번호 변경 완료</a:t>
            </a: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849" y="2015467"/>
            <a:ext cx="5948952" cy="3895725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7290" y="2539952"/>
            <a:ext cx="5018775" cy="2381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7290" y="3066356"/>
            <a:ext cx="5018775" cy="133813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38299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b="0"/>
              <a:t>[</a:t>
            </a:r>
            <a:r>
              <a:rPr lang="ko-KR" altLang="en-US" sz="2800" b="0"/>
              <a:t>화면설계</a:t>
            </a:r>
            <a:r>
              <a:rPr lang="en-US" altLang="ko-KR" sz="2800" b="0"/>
              <a:t>] </a:t>
            </a:r>
            <a:r>
              <a:rPr lang="ko-KR" altLang="en-US" sz="2800" b="0"/>
              <a:t>사용자 </a:t>
            </a:r>
            <a:r>
              <a:rPr lang="en-US" altLang="ko-KR" sz="2800" b="0"/>
              <a:t>– </a:t>
            </a:r>
            <a:r>
              <a:rPr lang="ko-KR" altLang="en-US" sz="2800" b="0"/>
              <a:t>웹 </a:t>
            </a:r>
            <a:r>
              <a:rPr lang="en-US" altLang="ko-KR" sz="2800" b="0" smtClean="0"/>
              <a:t>– </a:t>
            </a:r>
            <a:r>
              <a:rPr lang="ko-KR" altLang="en-US" sz="2800" b="0" smtClean="0"/>
              <a:t>아이디 찾기</a:t>
            </a:r>
            <a:r>
              <a:rPr lang="ko-KR" altLang="en-US" sz="1600" b="0" smtClean="0"/>
              <a:t> </a:t>
            </a:r>
            <a:endParaRPr lang="ko-KR" altLang="en-US"/>
          </a:p>
        </p:txBody>
      </p:sp>
      <p:sp>
        <p:nvSpPr>
          <p:cNvPr id="4" name="Google Shape;168;g7c553259d1_0_81"/>
          <p:cNvSpPr/>
          <p:nvPr/>
        </p:nvSpPr>
        <p:spPr>
          <a:xfrm>
            <a:off x="557356" y="1359647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5" name="Google Shape;169;g7c553259d1_0_81"/>
          <p:cNvGraphicFramePr/>
          <p:nvPr>
            <p:extLst/>
          </p:nvPr>
        </p:nvGraphicFramePr>
        <p:xfrm>
          <a:off x="8501614" y="3571468"/>
          <a:ext cx="2869750" cy="222072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이름과 이메일을 기준으로 해당 아이디를 찾는다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/>
          </p:nvPr>
        </p:nvGraphicFramePr>
        <p:xfrm>
          <a:off x="8501614" y="2455885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kb_user_w_findId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519" y="1888559"/>
            <a:ext cx="6096000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354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500"/>
              <a:defRPr/>
            </a:pPr>
            <a:r>
              <a:rPr lang="en-US" altLang="ko-KR" sz="4000" b="0" smtClean="0"/>
              <a:t>[</a:t>
            </a:r>
            <a:r>
              <a:rPr lang="ko-KR" altLang="en-US" sz="4000" b="0" smtClean="0"/>
              <a:t>화면설계</a:t>
            </a:r>
            <a:r>
              <a:rPr lang="en-US" altLang="ko-KR" sz="4000" b="0" smtClean="0"/>
              <a:t>] </a:t>
            </a:r>
            <a:r>
              <a:rPr lang="ko-KR" altLang="en-US" sz="4000" b="0" smtClean="0"/>
              <a:t>사용자 </a:t>
            </a:r>
            <a:r>
              <a:rPr lang="en-US" altLang="ko-KR" sz="4000" b="0" smtClean="0"/>
              <a:t>– </a:t>
            </a:r>
            <a:r>
              <a:rPr lang="ko-KR" altLang="en-US" sz="4000" b="0" smtClean="0"/>
              <a:t>모바일 </a:t>
            </a:r>
            <a:r>
              <a:rPr lang="en-US" altLang="ko-KR" sz="4000" b="0" smtClean="0"/>
              <a:t>-</a:t>
            </a:r>
            <a:r>
              <a:rPr lang="ko-KR" altLang="en-US" sz="4000" b="0" smtClean="0"/>
              <a:t>메인페이지</a:t>
            </a:r>
            <a:endParaRPr lang="ko-KR" altLang="en-US" sz="2400" b="0" dirty="0"/>
          </a:p>
        </p:txBody>
      </p:sp>
      <p:sp>
        <p:nvSpPr>
          <p:cNvPr id="13" name="Google Shape;168;g7c553259d1_0_81"/>
          <p:cNvSpPr/>
          <p:nvPr/>
        </p:nvSpPr>
        <p:spPr>
          <a:xfrm>
            <a:off x="1271339" y="1271965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4" name="Google Shape;169;g7c553259d1_0_81"/>
          <p:cNvGraphicFramePr/>
          <p:nvPr>
            <p:extLst/>
          </p:nvPr>
        </p:nvGraphicFramePr>
        <p:xfrm>
          <a:off x="8501614" y="3571468"/>
          <a:ext cx="2869750" cy="271137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아이디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,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비밀번호를 확인하여 로그인 여부를 정함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.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로그인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성송하면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메인페이지로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이동</a:t>
                      </a:r>
                      <a:r>
                        <a:rPr lang="ko-KR" altLang="en-US" sz="1500" b="0" u="none" strike="noStrike" cap="none" baseline="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실패하면 실패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팝업창이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뜨게 함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.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네이버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카카오로 따로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5" name="Google Shape;173;g7c553259d1_0_81"/>
          <p:cNvSpPr/>
          <p:nvPr/>
        </p:nvSpPr>
        <p:spPr>
          <a:xfrm>
            <a:off x="1715483" y="1668121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0326" y="1395860"/>
            <a:ext cx="2248186" cy="4883645"/>
          </a:xfrm>
          <a:prstGeom prst="rect">
            <a:avLst/>
          </a:prstGeom>
        </p:spPr>
      </p:pic>
      <p:graphicFrame>
        <p:nvGraphicFramePr>
          <p:cNvPr id="17" name="표 16"/>
          <p:cNvGraphicFramePr>
            <a:graphicFrameLocks noGrp="1"/>
          </p:cNvGraphicFramePr>
          <p:nvPr>
            <p:extLst/>
          </p:nvPr>
        </p:nvGraphicFramePr>
        <p:xfrm>
          <a:off x="8501614" y="2455885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kb_user_m_main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01911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962423" y="116632"/>
            <a:ext cx="9646078" cy="796908"/>
          </a:xfrm>
        </p:spPr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500"/>
              <a:defRPr/>
            </a:pPr>
            <a:r>
              <a:rPr lang="en-US" altLang="ko-KR" sz="4000" b="0" smtClean="0"/>
              <a:t>[</a:t>
            </a:r>
            <a:r>
              <a:rPr lang="ko-KR" altLang="en-US" sz="4000" b="0" smtClean="0"/>
              <a:t>화면구현</a:t>
            </a:r>
            <a:r>
              <a:rPr lang="en-US" altLang="ko-KR" sz="4000" b="0" smtClean="0"/>
              <a:t>] </a:t>
            </a:r>
            <a:r>
              <a:rPr lang="ko-KR" altLang="en-US" sz="4000" b="0" smtClean="0"/>
              <a:t>사용자 </a:t>
            </a:r>
            <a:r>
              <a:rPr lang="en-US" altLang="ko-KR" sz="4000" b="0" smtClean="0"/>
              <a:t>– </a:t>
            </a:r>
            <a:r>
              <a:rPr lang="ko-KR" altLang="en-US" sz="4000" b="0" smtClean="0"/>
              <a:t>모바일 </a:t>
            </a:r>
            <a:r>
              <a:rPr lang="en-US" altLang="ko-KR" sz="4000" b="0" smtClean="0"/>
              <a:t>-</a:t>
            </a:r>
            <a:r>
              <a:rPr lang="ko-KR" altLang="en-US" sz="4000" b="0" smtClean="0"/>
              <a:t>메인페이지</a:t>
            </a:r>
            <a:endParaRPr lang="ko-KR" altLang="en-US" sz="2400" b="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504" y="1912774"/>
            <a:ext cx="2107349" cy="405881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409" y="2114791"/>
            <a:ext cx="4007186" cy="365478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1893" y="1559086"/>
            <a:ext cx="4301413" cy="16039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82060" y="3312367"/>
            <a:ext cx="4509197" cy="148356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82060" y="4881644"/>
            <a:ext cx="4509197" cy="155647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4386764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b="0"/>
              <a:t>[</a:t>
            </a:r>
            <a:r>
              <a:rPr lang="ko-KR" altLang="en-US" sz="2800" b="0"/>
              <a:t>화면구현</a:t>
            </a:r>
            <a:r>
              <a:rPr lang="en-US" altLang="ko-KR" sz="2800" b="0"/>
              <a:t>] </a:t>
            </a:r>
            <a:r>
              <a:rPr lang="ko-KR" altLang="en-US" sz="2800" b="0"/>
              <a:t>사용자 </a:t>
            </a:r>
            <a:r>
              <a:rPr lang="en-US" altLang="ko-KR" sz="2800" b="0"/>
              <a:t>– </a:t>
            </a:r>
            <a:r>
              <a:rPr lang="ko-KR" altLang="en-US" sz="2800" b="0"/>
              <a:t>모바일 </a:t>
            </a:r>
            <a:r>
              <a:rPr lang="en-US" altLang="ko-KR" sz="2800" b="0" smtClean="0"/>
              <a:t>–</a:t>
            </a:r>
            <a:r>
              <a:rPr lang="ko-KR" altLang="en-US" sz="2800" b="0" smtClean="0"/>
              <a:t>메인페이지 </a:t>
            </a:r>
            <a:r>
              <a:rPr lang="en-US" altLang="ko-KR" sz="2800" b="0" smtClean="0"/>
              <a:t>- </a:t>
            </a:r>
            <a:r>
              <a:rPr lang="ko-KR" altLang="en-US" sz="2800" b="0" smtClean="0"/>
              <a:t>메뉴</a:t>
            </a:r>
            <a:endParaRPr lang="ko-KR" altLang="en-US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38482" y="1540232"/>
            <a:ext cx="2169428" cy="486251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0643" y="1540232"/>
            <a:ext cx="3809871" cy="254725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1143" y="1540232"/>
            <a:ext cx="4027811" cy="14192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1143" y="3195735"/>
            <a:ext cx="4027811" cy="215070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3690204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87266" y="140419"/>
            <a:ext cx="9646078" cy="796908"/>
          </a:xfrm>
        </p:spPr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500"/>
              <a:defRPr/>
            </a:pPr>
            <a:r>
              <a:rPr lang="en-US" altLang="ko-KR" sz="3600" b="0" smtClean="0"/>
              <a:t>[</a:t>
            </a:r>
            <a:r>
              <a:rPr lang="ko-KR" altLang="en-US" sz="3600" b="0" smtClean="0"/>
              <a:t>화면설계</a:t>
            </a:r>
            <a:r>
              <a:rPr lang="en-US" altLang="ko-KR" sz="3600" b="0" smtClean="0"/>
              <a:t>] </a:t>
            </a:r>
            <a:r>
              <a:rPr lang="ko-KR" altLang="en-US" sz="3600" b="0" smtClean="0"/>
              <a:t>사용자 </a:t>
            </a:r>
            <a:r>
              <a:rPr lang="en-US" altLang="ko-KR" sz="3600" b="0" smtClean="0"/>
              <a:t>– </a:t>
            </a:r>
            <a:r>
              <a:rPr lang="ko-KR" altLang="en-US" sz="3600" b="0" smtClean="0"/>
              <a:t>모바일 </a:t>
            </a:r>
            <a:r>
              <a:rPr lang="en-US" altLang="ko-KR" sz="3600" b="0" smtClean="0"/>
              <a:t>- </a:t>
            </a:r>
            <a:r>
              <a:rPr lang="ko-KR" altLang="en-US" sz="3600" b="0" smtClean="0"/>
              <a:t>로그인 페이지</a:t>
            </a:r>
            <a:r>
              <a:rPr lang="ko-KR" altLang="en-US" sz="2000" b="0" smtClean="0"/>
              <a:t> </a:t>
            </a:r>
            <a:endParaRPr lang="ko-KR" altLang="en-US" sz="2000" b="0" dirty="0"/>
          </a:p>
        </p:txBody>
      </p:sp>
      <p:sp>
        <p:nvSpPr>
          <p:cNvPr id="18" name="Google Shape;168;g7c553259d1_0_81"/>
          <p:cNvSpPr/>
          <p:nvPr/>
        </p:nvSpPr>
        <p:spPr>
          <a:xfrm>
            <a:off x="1271339" y="1271965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9" name="Google Shape;169;g7c553259d1_0_81"/>
          <p:cNvGraphicFramePr/>
          <p:nvPr>
            <p:extLst/>
          </p:nvPr>
        </p:nvGraphicFramePr>
        <p:xfrm>
          <a:off x="8147736" y="3596558"/>
          <a:ext cx="2869750" cy="271137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아이디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,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비밀번호를 확인하여 로그인 여부를 정함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.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로그인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성송하면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메인페이지로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이동</a:t>
                      </a:r>
                      <a:r>
                        <a:rPr lang="ko-KR" altLang="en-US" sz="1500" b="0" u="none" strike="noStrike" cap="none" baseline="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실패하면 실패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팝업창이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뜨게 함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.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네이버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카카오로 따로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0" name="Google Shape;173;g7c553259d1_0_81"/>
          <p:cNvSpPr/>
          <p:nvPr/>
        </p:nvSpPr>
        <p:spPr>
          <a:xfrm>
            <a:off x="1715483" y="1668121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1405" y="1586205"/>
            <a:ext cx="2577996" cy="4562766"/>
          </a:xfrm>
          <a:prstGeom prst="rect">
            <a:avLst/>
          </a:prstGeom>
        </p:spPr>
      </p:pic>
      <p:graphicFrame>
        <p:nvGraphicFramePr>
          <p:cNvPr id="22" name="표 21"/>
          <p:cNvGraphicFramePr>
            <a:graphicFrameLocks noGrp="1"/>
          </p:cNvGraphicFramePr>
          <p:nvPr>
            <p:extLst/>
          </p:nvPr>
        </p:nvGraphicFramePr>
        <p:xfrm>
          <a:off x="8215372" y="2621820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kb_user_m_login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75510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b="0"/>
              <a:t>[</a:t>
            </a:r>
            <a:r>
              <a:rPr lang="ko-KR" altLang="en-US" sz="2800" b="0" smtClean="0"/>
              <a:t>화면구현</a:t>
            </a:r>
            <a:r>
              <a:rPr lang="en-US" altLang="ko-KR" sz="2800" b="0" smtClean="0"/>
              <a:t>] </a:t>
            </a:r>
            <a:r>
              <a:rPr lang="ko-KR" altLang="en-US" sz="2800" b="0"/>
              <a:t>사용자 </a:t>
            </a:r>
            <a:r>
              <a:rPr lang="en-US" altLang="ko-KR" sz="2800" b="0"/>
              <a:t>– </a:t>
            </a:r>
            <a:r>
              <a:rPr lang="ko-KR" altLang="en-US" sz="2800" b="0"/>
              <a:t>모바일 </a:t>
            </a:r>
            <a:r>
              <a:rPr lang="en-US" altLang="ko-KR" sz="2800" b="0"/>
              <a:t>- </a:t>
            </a:r>
            <a:r>
              <a:rPr lang="ko-KR" altLang="en-US" sz="2800" b="0"/>
              <a:t>로그인 페이지</a:t>
            </a:r>
            <a:r>
              <a:rPr lang="ko-KR" altLang="en-US" sz="1600" b="0"/>
              <a:t> </a:t>
            </a: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3281" y="1632857"/>
            <a:ext cx="2379108" cy="473062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4874" y="1987420"/>
            <a:ext cx="3352849" cy="279607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7723" y="1782148"/>
            <a:ext cx="3644126" cy="346933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66466174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500"/>
              <a:defRPr/>
            </a:pPr>
            <a:r>
              <a:rPr lang="en-US" altLang="ko-KR" sz="4000" b="0" smtClean="0"/>
              <a:t>[</a:t>
            </a:r>
            <a:r>
              <a:rPr lang="ko-KR" altLang="en-US" sz="4000" b="0" smtClean="0"/>
              <a:t>화면설계</a:t>
            </a:r>
            <a:r>
              <a:rPr lang="en-US" altLang="ko-KR" sz="4000" b="0" smtClean="0"/>
              <a:t>] </a:t>
            </a:r>
            <a:r>
              <a:rPr lang="ko-KR" altLang="en-US" sz="4000" b="0" smtClean="0"/>
              <a:t>사용자 </a:t>
            </a:r>
            <a:r>
              <a:rPr lang="en-US" altLang="ko-KR" sz="4000" b="0" smtClean="0"/>
              <a:t>– </a:t>
            </a:r>
            <a:r>
              <a:rPr lang="ko-KR" altLang="en-US" sz="4000" b="0" smtClean="0"/>
              <a:t>웹 </a:t>
            </a:r>
            <a:r>
              <a:rPr lang="en-US" altLang="ko-KR" sz="4000" b="0" smtClean="0"/>
              <a:t>- </a:t>
            </a:r>
            <a:r>
              <a:rPr lang="ko-KR" altLang="en-US" sz="4000" b="0" smtClean="0"/>
              <a:t>세미나존 정보</a:t>
            </a:r>
            <a:endParaRPr lang="ko-KR" altLang="en-US" sz="4000" b="0" dirty="0"/>
          </a:p>
        </p:txBody>
      </p:sp>
      <p:sp>
        <p:nvSpPr>
          <p:cNvPr id="8" name="Google Shape;164;g7c553259d1_0_81"/>
          <p:cNvSpPr/>
          <p:nvPr/>
        </p:nvSpPr>
        <p:spPr>
          <a:xfrm>
            <a:off x="4534420" y="5718862"/>
            <a:ext cx="2789963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" name="Google Shape;168;g7c553259d1_0_81"/>
          <p:cNvSpPr/>
          <p:nvPr/>
        </p:nvSpPr>
        <p:spPr>
          <a:xfrm>
            <a:off x="1271339" y="1271965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0" name="Google Shape;169;g7c553259d1_0_81"/>
          <p:cNvGraphicFramePr/>
          <p:nvPr>
            <p:extLst/>
          </p:nvPr>
        </p:nvGraphicFramePr>
        <p:xfrm>
          <a:off x="8213589" y="4016684"/>
          <a:ext cx="2869750" cy="222072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smtClean="0">
                          <a:solidFill>
                            <a:schemeClr val="dk1"/>
                          </a:solidFill>
                        </a:rPr>
                        <a:t>해당 세미나존의 정보를 보이게 함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kb_user_w_semiZoneIntro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5753" y="1472067"/>
            <a:ext cx="6106121" cy="4867275"/>
          </a:xfrm>
          <a:prstGeom prst="rect">
            <a:avLst/>
          </a:prstGeom>
        </p:spPr>
      </p:pic>
      <p:sp>
        <p:nvSpPr>
          <p:cNvPr id="12" name="Google Shape;173;g7c553259d1_0_81"/>
          <p:cNvSpPr/>
          <p:nvPr/>
        </p:nvSpPr>
        <p:spPr>
          <a:xfrm>
            <a:off x="1606549" y="1668121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/>
          </p:nvPr>
        </p:nvGraphicFramePr>
        <p:xfrm>
          <a:off x="8213589" y="2811291"/>
          <a:ext cx="2666077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666077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kb_user_w_semiZoneIntro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52923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500"/>
              <a:defRPr/>
            </a:pPr>
            <a:r>
              <a:rPr lang="en-US" altLang="ko-KR" sz="4000" b="0" smtClean="0"/>
              <a:t>[</a:t>
            </a:r>
            <a:r>
              <a:rPr lang="ko-KR" altLang="en-US" sz="4000" b="0" smtClean="0"/>
              <a:t>화면구현</a:t>
            </a:r>
            <a:r>
              <a:rPr lang="en-US" altLang="ko-KR" sz="4000" b="0" smtClean="0"/>
              <a:t>] </a:t>
            </a:r>
            <a:r>
              <a:rPr lang="ko-KR" altLang="en-US" sz="4000" b="0" smtClean="0"/>
              <a:t>사용자 </a:t>
            </a:r>
            <a:r>
              <a:rPr lang="en-US" altLang="ko-KR" sz="4000" b="0" smtClean="0"/>
              <a:t>– </a:t>
            </a:r>
            <a:r>
              <a:rPr lang="ko-KR" altLang="en-US" sz="4000" b="0" smtClean="0"/>
              <a:t>웹 </a:t>
            </a:r>
            <a:r>
              <a:rPr lang="en-US" altLang="ko-KR" sz="4000" b="0" smtClean="0"/>
              <a:t>- </a:t>
            </a:r>
            <a:r>
              <a:rPr lang="ko-KR" altLang="en-US" sz="4000" b="0" smtClean="0"/>
              <a:t>세미나존 정보</a:t>
            </a:r>
            <a:endParaRPr lang="ko-KR" altLang="en-US" sz="4000" b="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470" y="4069492"/>
            <a:ext cx="5247503" cy="2506830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5462" y="1485895"/>
            <a:ext cx="6334125" cy="2952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5462" y="2093474"/>
            <a:ext cx="5606235" cy="13620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5462" y="3698017"/>
            <a:ext cx="6046184" cy="7429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85462" y="4658243"/>
            <a:ext cx="4791075" cy="4857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9918" y="1222852"/>
            <a:ext cx="4927302" cy="2537327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78812959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[</a:t>
            </a:r>
            <a:r>
              <a:rPr lang="ko-KR" altLang="en-US" smtClean="0"/>
              <a:t>화면구현</a:t>
            </a:r>
            <a:r>
              <a:rPr lang="en-US" altLang="ko-KR" smtClean="0"/>
              <a:t>] </a:t>
            </a:r>
            <a:r>
              <a:rPr lang="ko-KR" altLang="en-US" smtClean="0"/>
              <a:t>사용자 </a:t>
            </a:r>
            <a:r>
              <a:rPr lang="en-US" altLang="ko-KR" smtClean="0"/>
              <a:t>– </a:t>
            </a:r>
            <a:r>
              <a:rPr lang="ko-KR" altLang="en-US" smtClean="0"/>
              <a:t>웹 </a:t>
            </a:r>
            <a:r>
              <a:rPr lang="en-US" altLang="ko-KR" smtClean="0"/>
              <a:t>– </a:t>
            </a:r>
            <a:r>
              <a:rPr lang="ko-KR" altLang="en-US" smtClean="0"/>
              <a:t>세미나존 문의</a:t>
            </a: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605" y="1670277"/>
            <a:ext cx="6186196" cy="3797364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6034" y="1819081"/>
            <a:ext cx="4831896" cy="7048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0719" y="2843406"/>
            <a:ext cx="5158857" cy="2381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9421" y="3429472"/>
            <a:ext cx="5018508" cy="270646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66698654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962423" y="116632"/>
            <a:ext cx="9646078" cy="796908"/>
          </a:xfrm>
        </p:spPr>
        <p:txBody>
          <a:bodyPr/>
          <a:lstStyle/>
          <a:p>
            <a:r>
              <a:rPr lang="en-US" altLang="ko-KR" smtClean="0"/>
              <a:t>[</a:t>
            </a:r>
            <a:r>
              <a:rPr lang="ko-KR" altLang="en-US" smtClean="0"/>
              <a:t>화면구현</a:t>
            </a:r>
            <a:r>
              <a:rPr lang="en-US" altLang="ko-KR" smtClean="0"/>
              <a:t>] </a:t>
            </a:r>
            <a:r>
              <a:rPr lang="ko-KR" altLang="en-US" smtClean="0"/>
              <a:t>사용자 </a:t>
            </a:r>
            <a:r>
              <a:rPr lang="en-US" altLang="ko-KR" smtClean="0"/>
              <a:t>– </a:t>
            </a:r>
            <a:r>
              <a:rPr lang="ko-KR" altLang="en-US" smtClean="0"/>
              <a:t>웹 </a:t>
            </a:r>
            <a:r>
              <a:rPr lang="en-US" altLang="ko-KR" smtClean="0"/>
              <a:t>– </a:t>
            </a:r>
            <a:r>
              <a:rPr lang="ko-KR" altLang="en-US" smtClean="0"/>
              <a:t>세미나존 문의 등록</a:t>
            </a:r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684" y="1191986"/>
            <a:ext cx="4484234" cy="2530928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684" y="4096139"/>
            <a:ext cx="4549549" cy="243072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8098" y="1488191"/>
            <a:ext cx="5553075" cy="140429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8098" y="2988129"/>
            <a:ext cx="5543550" cy="207839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08098" y="5159099"/>
            <a:ext cx="5797906" cy="21533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08098" y="5534414"/>
            <a:ext cx="3571875" cy="32385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98669957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500"/>
              <a:defRPr/>
            </a:pPr>
            <a:r>
              <a:rPr lang="en-US" altLang="ko-KR" sz="3600" b="0" smtClean="0"/>
              <a:t>[</a:t>
            </a:r>
            <a:r>
              <a:rPr lang="ko-KR" altLang="en-US" sz="3600" b="0" smtClean="0"/>
              <a:t>화면설계</a:t>
            </a:r>
            <a:r>
              <a:rPr lang="en-US" altLang="ko-KR" sz="3600" b="0" smtClean="0"/>
              <a:t>]</a:t>
            </a:r>
            <a:r>
              <a:rPr lang="ko-KR" altLang="en-US" sz="3600" b="0" smtClean="0"/>
              <a:t>사용자 </a:t>
            </a:r>
            <a:r>
              <a:rPr lang="en-US" altLang="ko-KR" sz="3600" b="0" smtClean="0"/>
              <a:t>– </a:t>
            </a:r>
            <a:r>
              <a:rPr lang="ko-KR" altLang="en-US" sz="3600" b="0" smtClean="0"/>
              <a:t>모바일 </a:t>
            </a:r>
            <a:r>
              <a:rPr lang="en-US" altLang="ko-KR" sz="3600" b="0" smtClean="0"/>
              <a:t>- </a:t>
            </a:r>
            <a:r>
              <a:rPr lang="ko-KR" altLang="en-US" sz="3600" b="0" smtClean="0"/>
              <a:t>세미나존 정보</a:t>
            </a:r>
            <a:endParaRPr lang="ko-KR" altLang="en-US" sz="3600" b="0" dirty="0"/>
          </a:p>
        </p:txBody>
      </p:sp>
      <p:sp>
        <p:nvSpPr>
          <p:cNvPr id="14" name="Google Shape;168;g7c553259d1_0_81"/>
          <p:cNvSpPr/>
          <p:nvPr/>
        </p:nvSpPr>
        <p:spPr>
          <a:xfrm>
            <a:off x="1337677" y="1289960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5" name="Google Shape;169;g7c553259d1_0_81"/>
          <p:cNvGraphicFramePr/>
          <p:nvPr>
            <p:extLst/>
          </p:nvPr>
        </p:nvGraphicFramePr>
        <p:xfrm>
          <a:off x="8099052" y="4239106"/>
          <a:ext cx="2869750" cy="222072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smtClean="0">
                          <a:solidFill>
                            <a:schemeClr val="dk1"/>
                          </a:solidFill>
                        </a:rPr>
                        <a:t>해당 세미나존의 정보를 보이게 함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6" name="Google Shape;173;g7c553259d1_0_81"/>
          <p:cNvSpPr/>
          <p:nvPr/>
        </p:nvSpPr>
        <p:spPr>
          <a:xfrm>
            <a:off x="2150544" y="2121202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7702" y="1678910"/>
            <a:ext cx="3041452" cy="4572000"/>
          </a:xfrm>
          <a:prstGeom prst="rect">
            <a:avLst/>
          </a:prstGeom>
        </p:spPr>
      </p:pic>
      <p:graphicFrame>
        <p:nvGraphicFramePr>
          <p:cNvPr id="18" name="표 17"/>
          <p:cNvGraphicFramePr>
            <a:graphicFrameLocks noGrp="1"/>
          </p:cNvGraphicFramePr>
          <p:nvPr>
            <p:extLst/>
          </p:nvPr>
        </p:nvGraphicFramePr>
        <p:xfrm>
          <a:off x="8099052" y="3324810"/>
          <a:ext cx="2640677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640677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kb_user_m_semiZoneIntro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6059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b="0"/>
              <a:t>[</a:t>
            </a:r>
            <a:r>
              <a:rPr lang="ko-KR" altLang="en-US" sz="2400" b="0" smtClean="0"/>
              <a:t>화면구현</a:t>
            </a:r>
            <a:r>
              <a:rPr lang="en-US" altLang="ko-KR" sz="2400" b="0" smtClean="0"/>
              <a:t>] </a:t>
            </a:r>
            <a:r>
              <a:rPr lang="ko-KR" altLang="en-US" sz="2400" b="0"/>
              <a:t>사용자 </a:t>
            </a:r>
            <a:r>
              <a:rPr lang="en-US" altLang="ko-KR" sz="2400" b="0"/>
              <a:t>– </a:t>
            </a:r>
            <a:r>
              <a:rPr lang="ko-KR" altLang="en-US" sz="2400" b="0"/>
              <a:t>웹 </a:t>
            </a:r>
            <a:r>
              <a:rPr lang="en-US" altLang="ko-KR" sz="2400" b="0"/>
              <a:t>– </a:t>
            </a:r>
            <a:r>
              <a:rPr lang="ko-KR" altLang="en-US" sz="2400" b="0"/>
              <a:t>아이디 찾기</a:t>
            </a:r>
            <a:r>
              <a:rPr lang="ko-KR" altLang="en-US" sz="1400" b="0"/>
              <a:t> </a:t>
            </a: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411" y="1448615"/>
            <a:ext cx="6592742" cy="511750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8505" y="3140721"/>
            <a:ext cx="4703171" cy="120015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020423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ko-KR" sz="3600" b="0" smtClean="0"/>
              <a:t>[</a:t>
            </a:r>
            <a:r>
              <a:rPr lang="ko-KR" altLang="en-US" sz="3600" b="0" smtClean="0"/>
              <a:t>화면설계</a:t>
            </a:r>
            <a:r>
              <a:rPr lang="en-US" altLang="ko-KR" sz="3600" b="0" smtClean="0"/>
              <a:t>]</a:t>
            </a:r>
            <a:r>
              <a:rPr lang="ko-KR" altLang="en-US" sz="3600" b="0" smtClean="0"/>
              <a:t>사용자 </a:t>
            </a:r>
            <a:r>
              <a:rPr lang="en-US" altLang="ko-KR" sz="3600" b="0" smtClean="0"/>
              <a:t>– </a:t>
            </a:r>
            <a:r>
              <a:rPr lang="ko-KR" altLang="en-US" sz="3600" b="0" smtClean="0"/>
              <a:t>웹 </a:t>
            </a:r>
            <a:r>
              <a:rPr lang="en-US" altLang="ko-KR" sz="3600" b="0" smtClean="0"/>
              <a:t>- </a:t>
            </a:r>
            <a:r>
              <a:rPr lang="ko-KR" altLang="en-US" sz="3600" b="0" smtClean="0"/>
              <a:t>세미나존 </a:t>
            </a:r>
            <a:r>
              <a:rPr lang="ko-KR" altLang="en-US" sz="3600" b="0"/>
              <a:t>후기 목록</a:t>
            </a:r>
          </a:p>
        </p:txBody>
      </p:sp>
      <p:sp>
        <p:nvSpPr>
          <p:cNvPr id="8" name="Google Shape;168;g7c553259d1_0_81"/>
          <p:cNvSpPr/>
          <p:nvPr/>
        </p:nvSpPr>
        <p:spPr>
          <a:xfrm>
            <a:off x="1337677" y="1289960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9" name="Google Shape;169;g7c553259d1_0_81"/>
          <p:cNvGraphicFramePr/>
          <p:nvPr>
            <p:extLst/>
          </p:nvPr>
        </p:nvGraphicFramePr>
        <p:xfrm>
          <a:off x="8065185" y="3382374"/>
          <a:ext cx="2869750" cy="271137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smtClean="0">
                          <a:solidFill>
                            <a:schemeClr val="dk1"/>
                          </a:solidFill>
                        </a:rPr>
                        <a:t>후기 화면 목록을 보여지게 함</a:t>
                      </a:r>
                      <a:endParaRPr lang="en-US" altLang="ko-KR" sz="1500" b="0" u="none" strike="noStrike" cap="none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smtClean="0">
                          <a:solidFill>
                            <a:schemeClr val="dk1"/>
                          </a:solidFill>
                        </a:rPr>
                        <a:t>Select</a:t>
                      </a: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박스에는 해당 세미나존 이름들이 있고 그걸 선택하게 되면 그 해당 세미나존 이름 후기 글만 보이게 함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kb_user_w_semiZoneComm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0109" y="2155160"/>
            <a:ext cx="5595342" cy="3619500"/>
          </a:xfrm>
          <a:prstGeom prst="rect">
            <a:avLst/>
          </a:prstGeom>
        </p:spPr>
      </p:pic>
      <p:graphicFrame>
        <p:nvGraphicFramePr>
          <p:cNvPr id="11" name="표 10"/>
          <p:cNvGraphicFramePr>
            <a:graphicFrameLocks noGrp="1"/>
          </p:cNvGraphicFramePr>
          <p:nvPr>
            <p:extLst/>
          </p:nvPr>
        </p:nvGraphicFramePr>
        <p:xfrm>
          <a:off x="8065185" y="2221470"/>
          <a:ext cx="2572943" cy="6248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72943"/>
              </a:tblGrid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u="none" strike="noStrike" cap="none" dirty="0" err="1" smtClean="0">
                          <a:solidFill>
                            <a:schemeClr val="dk1"/>
                          </a:solidFill>
                        </a:rPr>
                        <a:t>kb_user_w_semiZoneComm</a:t>
                      </a:r>
                      <a:endParaRPr lang="en-US" altLang="ko-KR" sz="14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7326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ko-KR" sz="2800" b="0" smtClean="0"/>
              <a:t>[</a:t>
            </a:r>
            <a:r>
              <a:rPr lang="ko-KR" altLang="en-US" sz="2800" b="0" smtClean="0"/>
              <a:t>화면설계</a:t>
            </a:r>
            <a:r>
              <a:rPr lang="en-US" altLang="ko-KR" sz="2800" b="0" smtClean="0"/>
              <a:t>] </a:t>
            </a:r>
            <a:r>
              <a:rPr lang="ko-KR" altLang="en-US" sz="2800" b="0" smtClean="0"/>
              <a:t>사용자 </a:t>
            </a:r>
            <a:r>
              <a:rPr lang="en-US" altLang="ko-KR" sz="2800" b="0" smtClean="0"/>
              <a:t>– </a:t>
            </a:r>
            <a:r>
              <a:rPr lang="ko-KR" altLang="en-US" sz="2800" b="0" smtClean="0"/>
              <a:t>웹 </a:t>
            </a:r>
            <a:r>
              <a:rPr lang="en-US" altLang="ko-KR" sz="2800" b="0" smtClean="0"/>
              <a:t>- </a:t>
            </a:r>
            <a:r>
              <a:rPr lang="ko-KR" altLang="en-US" sz="2800" b="0" smtClean="0"/>
              <a:t>세미나존 </a:t>
            </a:r>
            <a:r>
              <a:rPr lang="ko-KR" altLang="en-US" sz="2800" b="0"/>
              <a:t>후기 </a:t>
            </a:r>
            <a:r>
              <a:rPr lang="ko-KR" altLang="en-US" sz="2800" b="0" smtClean="0"/>
              <a:t>목록 </a:t>
            </a:r>
            <a:r>
              <a:rPr lang="en-US" altLang="ko-KR" sz="2800" b="0" smtClean="0"/>
              <a:t>-</a:t>
            </a:r>
            <a:r>
              <a:rPr lang="ko-KR" altLang="en-US" sz="2800" b="0" smtClean="0"/>
              <a:t>상세내용</a:t>
            </a:r>
            <a:endParaRPr lang="ko-KR" altLang="en-US" sz="2800" b="0"/>
          </a:p>
        </p:txBody>
      </p:sp>
      <p:sp>
        <p:nvSpPr>
          <p:cNvPr id="7" name="Google Shape;168;g7c553259d1_0_81"/>
          <p:cNvSpPr/>
          <p:nvPr/>
        </p:nvSpPr>
        <p:spPr>
          <a:xfrm>
            <a:off x="1337677" y="1289960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2" name="Google Shape;169;g7c553259d1_0_81"/>
          <p:cNvGraphicFramePr/>
          <p:nvPr>
            <p:extLst/>
          </p:nvPr>
        </p:nvGraphicFramePr>
        <p:xfrm>
          <a:off x="8214412" y="3728360"/>
          <a:ext cx="2869750" cy="132854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smtClean="0">
                          <a:solidFill>
                            <a:schemeClr val="dk1"/>
                          </a:solidFill>
                        </a:rPr>
                        <a:t>해당 타이틀 내용을 보임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4277" y="2034748"/>
            <a:ext cx="6090853" cy="3708829"/>
          </a:xfrm>
          <a:prstGeom prst="rect">
            <a:avLst/>
          </a:prstGeom>
        </p:spPr>
      </p:pic>
      <p:graphicFrame>
        <p:nvGraphicFramePr>
          <p:cNvPr id="14" name="표 13"/>
          <p:cNvGraphicFramePr>
            <a:graphicFrameLocks noGrp="1"/>
          </p:cNvGraphicFramePr>
          <p:nvPr>
            <p:extLst/>
          </p:nvPr>
        </p:nvGraphicFramePr>
        <p:xfrm>
          <a:off x="8214412" y="2682817"/>
          <a:ext cx="2545426" cy="59438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4542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u="none" strike="noStrike" cap="none" dirty="0" err="1" smtClean="0">
                          <a:solidFill>
                            <a:schemeClr val="dk1"/>
                          </a:solidFill>
                        </a:rPr>
                        <a:t>kb_user_w_semiZoneCommReg</a:t>
                      </a:r>
                      <a:endParaRPr lang="en-US" altLang="ko-KR" sz="12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87693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ko-KR" sz="3200" b="0" smtClean="0"/>
              <a:t>[</a:t>
            </a:r>
            <a:r>
              <a:rPr lang="ko-KR" altLang="en-US" sz="3200" b="0" smtClean="0"/>
              <a:t>화면설계</a:t>
            </a:r>
            <a:r>
              <a:rPr lang="en-US" altLang="ko-KR" sz="3200" b="0" smtClean="0"/>
              <a:t>] </a:t>
            </a:r>
            <a:r>
              <a:rPr lang="ko-KR" altLang="en-US" sz="3200" b="0" smtClean="0"/>
              <a:t>사용자 </a:t>
            </a:r>
            <a:r>
              <a:rPr lang="en-US" altLang="ko-KR" sz="3200" b="0" smtClean="0"/>
              <a:t>– </a:t>
            </a:r>
            <a:r>
              <a:rPr lang="ko-KR" altLang="en-US" sz="3200" b="0" smtClean="0"/>
              <a:t>모바일</a:t>
            </a:r>
            <a:r>
              <a:rPr lang="en-US" altLang="ko-KR" sz="3200" b="0"/>
              <a:t> </a:t>
            </a:r>
            <a:r>
              <a:rPr lang="en-US" altLang="ko-KR" sz="3200" b="0" smtClean="0"/>
              <a:t>- </a:t>
            </a:r>
            <a:r>
              <a:rPr lang="ko-KR" altLang="en-US" sz="3200" b="0" smtClean="0"/>
              <a:t>세미나존 </a:t>
            </a:r>
            <a:r>
              <a:rPr lang="ko-KR" altLang="en-US" sz="3200" b="0"/>
              <a:t>후기 </a:t>
            </a:r>
            <a:r>
              <a:rPr lang="ko-KR" altLang="en-US" sz="3200" b="0" smtClean="0"/>
              <a:t>목록</a:t>
            </a:r>
            <a:endParaRPr lang="ko-KR" altLang="en-US" sz="3200" b="0"/>
          </a:p>
        </p:txBody>
      </p:sp>
      <p:sp>
        <p:nvSpPr>
          <p:cNvPr id="8" name="Google Shape;168;g7c553259d1_0_81"/>
          <p:cNvSpPr/>
          <p:nvPr/>
        </p:nvSpPr>
        <p:spPr>
          <a:xfrm>
            <a:off x="1337677" y="1289960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9" name="Google Shape;169;g7c553259d1_0_81"/>
          <p:cNvGraphicFramePr/>
          <p:nvPr>
            <p:extLst/>
          </p:nvPr>
        </p:nvGraphicFramePr>
        <p:xfrm>
          <a:off x="8213590" y="4214392"/>
          <a:ext cx="2869750" cy="132854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후기 목록들을 보여지게 함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9331" y="1617000"/>
            <a:ext cx="3304579" cy="4695825"/>
          </a:xfrm>
          <a:prstGeom prst="rect">
            <a:avLst/>
          </a:prstGeom>
        </p:spPr>
      </p:pic>
      <p:sp>
        <p:nvSpPr>
          <p:cNvPr id="11" name="Google Shape;173;g7c553259d1_0_81"/>
          <p:cNvSpPr/>
          <p:nvPr/>
        </p:nvSpPr>
        <p:spPr>
          <a:xfrm>
            <a:off x="3532671" y="1881020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/>
          </p:nvPr>
        </p:nvGraphicFramePr>
        <p:xfrm>
          <a:off x="8213590" y="3126690"/>
          <a:ext cx="2230842" cy="83822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30842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u="none" strike="noStrike" cap="none" smtClean="0">
                          <a:solidFill>
                            <a:schemeClr val="dk1"/>
                          </a:solidFill>
                        </a:rPr>
                        <a:t>kb_user_m_semiZoneComm</a:t>
                      </a: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55548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ko-KR" sz="2800" b="0"/>
              <a:t>[</a:t>
            </a:r>
            <a:r>
              <a:rPr lang="ko-KR" altLang="en-US" sz="2800" b="0"/>
              <a:t>화면설계</a:t>
            </a:r>
            <a:r>
              <a:rPr lang="en-US" altLang="ko-KR" sz="2800" b="0" smtClean="0"/>
              <a:t>]</a:t>
            </a:r>
            <a:r>
              <a:rPr lang="ko-KR" altLang="en-US" sz="2800" b="0" smtClean="0"/>
              <a:t>사용자</a:t>
            </a:r>
            <a:r>
              <a:rPr lang="en-US" altLang="ko-KR" sz="2800" b="0" smtClean="0"/>
              <a:t>- </a:t>
            </a:r>
            <a:r>
              <a:rPr lang="ko-KR" altLang="en-US" sz="2800" b="0" smtClean="0"/>
              <a:t>모바일 </a:t>
            </a:r>
            <a:r>
              <a:rPr lang="en-US" altLang="ko-KR" sz="2800" b="0" smtClean="0"/>
              <a:t>– </a:t>
            </a:r>
            <a:r>
              <a:rPr lang="ko-KR" altLang="en-US" sz="2800" b="0" smtClean="0"/>
              <a:t>세미나존 </a:t>
            </a:r>
            <a:r>
              <a:rPr lang="ko-KR" altLang="en-US" sz="2800" b="0"/>
              <a:t>후기 </a:t>
            </a:r>
            <a:r>
              <a:rPr lang="ko-KR" altLang="en-US" sz="2800" b="0" smtClean="0"/>
              <a:t>목록 </a:t>
            </a:r>
            <a:r>
              <a:rPr lang="en-US" altLang="ko-KR" sz="2800" b="0" smtClean="0"/>
              <a:t>- </a:t>
            </a:r>
            <a:r>
              <a:rPr lang="ko-KR" altLang="en-US" sz="2800" b="0" smtClean="0"/>
              <a:t>상세내용 </a:t>
            </a:r>
            <a:endParaRPr lang="ko-KR" altLang="en-US" sz="2800" b="0"/>
          </a:p>
        </p:txBody>
      </p:sp>
      <p:sp>
        <p:nvSpPr>
          <p:cNvPr id="12" name="Google Shape;168;g7c553259d1_0_81"/>
          <p:cNvSpPr/>
          <p:nvPr/>
        </p:nvSpPr>
        <p:spPr>
          <a:xfrm>
            <a:off x="1337677" y="1289960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3" name="Google Shape;169;g7c553259d1_0_81"/>
          <p:cNvGraphicFramePr/>
          <p:nvPr>
            <p:extLst/>
          </p:nvPr>
        </p:nvGraphicFramePr>
        <p:xfrm>
          <a:off x="8193244" y="4230868"/>
          <a:ext cx="2869750" cy="222072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해당 후기의 내용을 보임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8016" y="1747840"/>
            <a:ext cx="2708672" cy="4581525"/>
          </a:xfrm>
          <a:prstGeom prst="rect">
            <a:avLst/>
          </a:prstGeom>
        </p:spPr>
      </p:pic>
      <p:graphicFrame>
        <p:nvGraphicFramePr>
          <p:cNvPr id="16" name="표 15"/>
          <p:cNvGraphicFramePr>
            <a:graphicFrameLocks noGrp="1"/>
          </p:cNvGraphicFramePr>
          <p:nvPr>
            <p:extLst/>
          </p:nvPr>
        </p:nvGraphicFramePr>
        <p:xfrm>
          <a:off x="8193244" y="3326593"/>
          <a:ext cx="2503093" cy="59438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03093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u="none" strike="noStrike" cap="none" dirty="0" err="1" smtClean="0">
                          <a:solidFill>
                            <a:schemeClr val="dk1"/>
                          </a:solidFill>
                        </a:rPr>
                        <a:t>kb_user_m_semiZoneCommReg</a:t>
                      </a:r>
                      <a:endParaRPr lang="en-US" altLang="ko-KR" sz="12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74809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ko-KR" sz="3600" b="0"/>
              <a:t>[</a:t>
            </a:r>
            <a:r>
              <a:rPr lang="ko-KR" altLang="en-US" sz="3600" b="0"/>
              <a:t>화면설계</a:t>
            </a:r>
            <a:r>
              <a:rPr lang="en-US" altLang="ko-KR" sz="3600" b="0" smtClean="0"/>
              <a:t>] </a:t>
            </a:r>
            <a:r>
              <a:rPr lang="ko-KR" altLang="en-US" sz="3600" b="0" smtClean="0"/>
              <a:t>관리자 </a:t>
            </a:r>
            <a:r>
              <a:rPr lang="en-US" altLang="ko-KR" sz="3600" b="0" smtClean="0"/>
              <a:t>– </a:t>
            </a:r>
            <a:r>
              <a:rPr lang="ko-KR" altLang="en-US" sz="3600" b="0" smtClean="0"/>
              <a:t>웹 </a:t>
            </a:r>
            <a:r>
              <a:rPr lang="en-US" altLang="ko-KR" sz="3600" b="0" smtClean="0"/>
              <a:t>- </a:t>
            </a:r>
            <a:r>
              <a:rPr lang="ko-KR" altLang="en-US" sz="3600" b="0" smtClean="0"/>
              <a:t>캐러셀 </a:t>
            </a:r>
            <a:r>
              <a:rPr lang="ko-KR" altLang="en-US" sz="3600" b="0"/>
              <a:t>배너 관리</a:t>
            </a:r>
          </a:p>
        </p:txBody>
      </p:sp>
      <p:graphicFrame>
        <p:nvGraphicFramePr>
          <p:cNvPr id="7" name="Google Shape;169;g7c553259d1_0_81"/>
          <p:cNvGraphicFramePr/>
          <p:nvPr>
            <p:extLst/>
          </p:nvPr>
        </p:nvGraphicFramePr>
        <p:xfrm>
          <a:off x="8164212" y="3896124"/>
          <a:ext cx="2869750" cy="659111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4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2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37152" marB="37152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2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37152" marB="37152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9406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200" dirty="0"/>
                        <a:t>1</a:t>
                      </a:r>
                      <a:endParaRPr sz="1200" dirty="0"/>
                    </a:p>
                  </a:txBody>
                  <a:tcPr marL="74303" marR="74303" marT="37152" marB="37152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b="0" i="0" u="none" strike="noStrike" cap="none" noProof="0" dirty="0" smtClean="0">
                          <a:latin typeface="맑은 고딕"/>
                        </a:rPr>
                        <a:t>클릭하여 위아래로 순서 변경 가능</a:t>
                      </a:r>
                      <a:endParaRPr altLang="en-US" sz="1200" b="0" i="0" u="none" strike="noStrike" cap="none" noProof="0" dirty="0">
                        <a:latin typeface="맑은 고딕"/>
                      </a:endParaRPr>
                    </a:p>
                  </a:txBody>
                  <a:tcPr marL="74303" marR="74303" marT="37152" marB="37152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8" name="Google Shape;168;g7c553259d1_0_81"/>
          <p:cNvSpPr/>
          <p:nvPr/>
        </p:nvSpPr>
        <p:spPr>
          <a:xfrm>
            <a:off x="1271338" y="1676409"/>
            <a:ext cx="6526163" cy="4346794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74283" tIns="37131" rIns="74283" bIns="37131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219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266514" y="1819503"/>
            <a:ext cx="6528045" cy="3174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63" dirty="0" err="1">
                <a:solidFill>
                  <a:schemeClr val="tx1"/>
                </a:solidFill>
              </a:rPr>
              <a:t>캐러셀</a:t>
            </a:r>
            <a:r>
              <a:rPr lang="ko-KR" altLang="en-US" sz="1463" dirty="0">
                <a:solidFill>
                  <a:schemeClr val="tx1"/>
                </a:solidFill>
              </a:rPr>
              <a:t> 배너 관리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1258004" y="2162656"/>
            <a:ext cx="6528045" cy="24980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63" b="1" dirty="0" err="1">
                <a:solidFill>
                  <a:schemeClr val="tx1"/>
                </a:solidFill>
              </a:rPr>
              <a:t>등록날짜</a:t>
            </a:r>
            <a:r>
              <a:rPr lang="en-US" altLang="ko-KR" sz="1463" b="1" dirty="0">
                <a:solidFill>
                  <a:schemeClr val="tx1"/>
                </a:solidFill>
              </a:rPr>
              <a:t>	</a:t>
            </a:r>
            <a:r>
              <a:rPr lang="ko-KR" altLang="en-US" sz="1463" b="1" dirty="0">
                <a:solidFill>
                  <a:schemeClr val="tx1"/>
                </a:solidFill>
              </a:rPr>
              <a:t>순서</a:t>
            </a:r>
            <a:r>
              <a:rPr lang="en-US" altLang="ko-KR" sz="1463" b="1" dirty="0">
                <a:solidFill>
                  <a:schemeClr val="tx1"/>
                </a:solidFill>
              </a:rPr>
              <a:t>	</a:t>
            </a:r>
            <a:r>
              <a:rPr lang="ko-KR" altLang="en-US" sz="1463" b="1" dirty="0">
                <a:solidFill>
                  <a:schemeClr val="tx1"/>
                </a:solidFill>
              </a:rPr>
              <a:t>이미지</a:t>
            </a:r>
            <a:r>
              <a:rPr lang="en-US" altLang="ko-KR" sz="1463" b="1" dirty="0">
                <a:solidFill>
                  <a:schemeClr val="tx1"/>
                </a:solidFill>
              </a:rPr>
              <a:t>		</a:t>
            </a:r>
            <a:r>
              <a:rPr lang="ko-KR" altLang="en-US" sz="1463" b="1" dirty="0">
                <a:solidFill>
                  <a:schemeClr val="tx1"/>
                </a:solidFill>
              </a:rPr>
              <a:t>링크 주소</a:t>
            </a:r>
            <a:r>
              <a:rPr lang="en-US" altLang="ko-KR" sz="1463" b="1" dirty="0">
                <a:solidFill>
                  <a:schemeClr val="tx1"/>
                </a:solidFill>
              </a:rPr>
              <a:t>	    </a:t>
            </a:r>
            <a:r>
              <a:rPr lang="ko-KR" altLang="en-US" sz="1463" b="1" dirty="0">
                <a:solidFill>
                  <a:schemeClr val="tx1"/>
                </a:solidFill>
              </a:rPr>
              <a:t>삭제  이동</a:t>
            </a:r>
          </a:p>
        </p:txBody>
      </p:sp>
      <p:cxnSp>
        <p:nvCxnSpPr>
          <p:cNvPr id="11" name="직선 연결선 10"/>
          <p:cNvCxnSpPr/>
          <p:nvPr/>
        </p:nvCxnSpPr>
        <p:spPr>
          <a:xfrm>
            <a:off x="1263632" y="2436017"/>
            <a:ext cx="652616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267571" y="4792894"/>
            <a:ext cx="652616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264195" y="2714623"/>
            <a:ext cx="6526163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270386" y="2993229"/>
            <a:ext cx="6526163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1270386" y="3284218"/>
            <a:ext cx="6526163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/>
          <p:cNvSpPr/>
          <p:nvPr/>
        </p:nvSpPr>
        <p:spPr>
          <a:xfrm>
            <a:off x="1264196" y="2459836"/>
            <a:ext cx="6528045" cy="24980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00" dirty="0">
                <a:solidFill>
                  <a:schemeClr val="tx1"/>
                </a:solidFill>
              </a:rPr>
              <a:t>2020-02-01	1	banner1.jpg	www.naver.com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258004" y="2732251"/>
            <a:ext cx="6528045" cy="24980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00" dirty="0">
                <a:solidFill>
                  <a:schemeClr val="tx1"/>
                </a:solidFill>
              </a:rPr>
              <a:t>2020-02-03	2	banner2.jpg	www.yahoo.co.kr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264196" y="3010857"/>
            <a:ext cx="6528045" cy="24980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00" dirty="0">
                <a:solidFill>
                  <a:schemeClr val="tx1"/>
                </a:solidFill>
              </a:rPr>
              <a:t>2020-02-03	3	banner3.jpg	www.google.com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275239" y="3886291"/>
            <a:ext cx="6528045" cy="24980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00" dirty="0">
                <a:solidFill>
                  <a:schemeClr val="tx1"/>
                </a:solidFill>
              </a:rPr>
              <a:t>2020-02-17	6	banner7.jpg	www.coffebean.co.kr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1264758" y="4152510"/>
            <a:ext cx="6526163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1261817" y="3301370"/>
            <a:ext cx="6528045" cy="24980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00" dirty="0">
                <a:solidFill>
                  <a:schemeClr val="tx1"/>
                </a:solidFill>
              </a:rPr>
              <a:t>2020-02-15	4	banner5.jpg	www.starbucks.co.kr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cxnSp>
        <p:nvCxnSpPr>
          <p:cNvPr id="26" name="직선 연결선 25"/>
          <p:cNvCxnSpPr/>
          <p:nvPr/>
        </p:nvCxnSpPr>
        <p:spPr>
          <a:xfrm>
            <a:off x="1251336" y="3567589"/>
            <a:ext cx="6526163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/>
          <p:cNvSpPr/>
          <p:nvPr/>
        </p:nvSpPr>
        <p:spPr>
          <a:xfrm>
            <a:off x="1276104" y="3594263"/>
            <a:ext cx="6528045" cy="24980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00" dirty="0">
                <a:solidFill>
                  <a:schemeClr val="tx1"/>
                </a:solidFill>
              </a:rPr>
              <a:t>2020-02-17	5	banner6.jpg	</a:t>
            </a:r>
            <a:r>
              <a:rPr lang="en-US" altLang="ko-KR" sz="1300" dirty="0">
                <a:solidFill>
                  <a:schemeClr val="tx1"/>
                </a:solidFill>
                <a:hlinkClick r:id="rId2"/>
              </a:rPr>
              <a:t>www.tomntoms</a:t>
            </a:r>
            <a:r>
              <a:rPr lang="en-US" altLang="ko-KR" sz="1300" dirty="0">
                <a:solidFill>
                  <a:schemeClr val="tx1"/>
                </a:solidFill>
              </a:rPr>
              <a:t>.co.kr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1265623" y="3860481"/>
            <a:ext cx="6526163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1280870" y="4178969"/>
            <a:ext cx="6528045" cy="24980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00" dirty="0">
                <a:solidFill>
                  <a:schemeClr val="tx1"/>
                </a:solidFill>
              </a:rPr>
              <a:t>2020-02-18	7	banner8.jpg	www.davinci.co.kr	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cxnSp>
        <p:nvCxnSpPr>
          <p:cNvPr id="30" name="직선 연결선 29"/>
          <p:cNvCxnSpPr/>
          <p:nvPr/>
        </p:nvCxnSpPr>
        <p:spPr>
          <a:xfrm>
            <a:off x="1270389" y="4445188"/>
            <a:ext cx="6526163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/>
          <p:cNvSpPr/>
          <p:nvPr/>
        </p:nvSpPr>
        <p:spPr>
          <a:xfrm>
            <a:off x="1275243" y="4471646"/>
            <a:ext cx="6528045" cy="24980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00" dirty="0">
                <a:solidFill>
                  <a:schemeClr val="tx1"/>
                </a:solidFill>
              </a:rPr>
              <a:t>2020-02-13	8	banner4.jpg	www.hollys.com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cxnSp>
        <p:nvCxnSpPr>
          <p:cNvPr id="32" name="직선 연결선 31"/>
          <p:cNvCxnSpPr/>
          <p:nvPr/>
        </p:nvCxnSpPr>
        <p:spPr>
          <a:xfrm>
            <a:off x="7384017" y="2517641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>
            <a:off x="7382112" y="2587346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7385836" y="2650558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7384018" y="2793433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>
            <a:off x="7382114" y="2863138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7385837" y="2926350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7378388" y="3080483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>
            <a:off x="7376484" y="3150188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>
            <a:off x="7380208" y="3213400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/>
          <p:nvPr/>
        </p:nvCxnSpPr>
        <p:spPr>
          <a:xfrm>
            <a:off x="7382112" y="3367530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>
            <a:off x="7380208" y="3437236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/>
          <p:cNvCxnSpPr/>
          <p:nvPr/>
        </p:nvCxnSpPr>
        <p:spPr>
          <a:xfrm>
            <a:off x="7383931" y="3500447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/>
          <p:cNvCxnSpPr/>
          <p:nvPr/>
        </p:nvCxnSpPr>
        <p:spPr>
          <a:xfrm>
            <a:off x="7380293" y="3665836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/>
          <p:cNvCxnSpPr/>
          <p:nvPr/>
        </p:nvCxnSpPr>
        <p:spPr>
          <a:xfrm>
            <a:off x="7378388" y="3735541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/>
          <p:cNvCxnSpPr/>
          <p:nvPr/>
        </p:nvCxnSpPr>
        <p:spPr>
          <a:xfrm>
            <a:off x="7382112" y="3798753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/>
          <p:cNvCxnSpPr/>
          <p:nvPr/>
        </p:nvCxnSpPr>
        <p:spPr>
          <a:xfrm>
            <a:off x="7397180" y="3947256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/>
          <p:cNvCxnSpPr/>
          <p:nvPr/>
        </p:nvCxnSpPr>
        <p:spPr>
          <a:xfrm>
            <a:off x="7395275" y="4016962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/>
          <p:cNvCxnSpPr/>
          <p:nvPr/>
        </p:nvCxnSpPr>
        <p:spPr>
          <a:xfrm>
            <a:off x="7398999" y="4080173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/>
          <p:cNvCxnSpPr/>
          <p:nvPr/>
        </p:nvCxnSpPr>
        <p:spPr>
          <a:xfrm>
            <a:off x="7408438" y="4234305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/>
          <p:cNvCxnSpPr/>
          <p:nvPr/>
        </p:nvCxnSpPr>
        <p:spPr>
          <a:xfrm>
            <a:off x="7406533" y="4304011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/>
          <p:cNvCxnSpPr/>
          <p:nvPr/>
        </p:nvCxnSpPr>
        <p:spPr>
          <a:xfrm>
            <a:off x="7410257" y="4367222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/>
          <p:cNvCxnSpPr/>
          <p:nvPr/>
        </p:nvCxnSpPr>
        <p:spPr>
          <a:xfrm>
            <a:off x="7408438" y="4549496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/>
          <p:cNvCxnSpPr/>
          <p:nvPr/>
        </p:nvCxnSpPr>
        <p:spPr>
          <a:xfrm>
            <a:off x="7406533" y="4619201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/>
          <p:cNvCxnSpPr/>
          <p:nvPr/>
        </p:nvCxnSpPr>
        <p:spPr>
          <a:xfrm>
            <a:off x="7410257" y="4682413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직사각형 55"/>
          <p:cNvSpPr/>
          <p:nvPr/>
        </p:nvSpPr>
        <p:spPr>
          <a:xfrm>
            <a:off x="6698240" y="2472136"/>
            <a:ext cx="545956" cy="226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57" name="직사각형 56"/>
          <p:cNvSpPr/>
          <p:nvPr/>
        </p:nvSpPr>
        <p:spPr>
          <a:xfrm>
            <a:off x="6709496" y="2747929"/>
            <a:ext cx="545956" cy="226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58" name="직사각형 57"/>
          <p:cNvSpPr/>
          <p:nvPr/>
        </p:nvSpPr>
        <p:spPr>
          <a:xfrm>
            <a:off x="6703870" y="3029352"/>
            <a:ext cx="545956" cy="226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59" name="직사각형 58"/>
          <p:cNvSpPr/>
          <p:nvPr/>
        </p:nvSpPr>
        <p:spPr>
          <a:xfrm>
            <a:off x="6703870" y="3316400"/>
            <a:ext cx="545956" cy="226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60" name="직사각형 59"/>
          <p:cNvSpPr/>
          <p:nvPr/>
        </p:nvSpPr>
        <p:spPr>
          <a:xfrm>
            <a:off x="6720757" y="3603449"/>
            <a:ext cx="545956" cy="226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61" name="직사각형 60"/>
          <p:cNvSpPr/>
          <p:nvPr/>
        </p:nvSpPr>
        <p:spPr>
          <a:xfrm>
            <a:off x="6726385" y="3896124"/>
            <a:ext cx="545956" cy="226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62" name="직사각형 61"/>
          <p:cNvSpPr/>
          <p:nvPr/>
        </p:nvSpPr>
        <p:spPr>
          <a:xfrm>
            <a:off x="6732014" y="4183174"/>
            <a:ext cx="545956" cy="226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63" name="직사각형 62"/>
          <p:cNvSpPr/>
          <p:nvPr/>
        </p:nvSpPr>
        <p:spPr>
          <a:xfrm>
            <a:off x="6737643" y="4492737"/>
            <a:ext cx="545956" cy="226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64" name="직사각형 63"/>
          <p:cNvSpPr/>
          <p:nvPr/>
        </p:nvSpPr>
        <p:spPr>
          <a:xfrm>
            <a:off x="2412947" y="4988069"/>
            <a:ext cx="908244" cy="7738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63" dirty="0">
                <a:solidFill>
                  <a:schemeClr val="tx1"/>
                </a:solidFill>
              </a:rPr>
              <a:t>등록하기</a:t>
            </a:r>
          </a:p>
        </p:txBody>
      </p:sp>
      <p:sp>
        <p:nvSpPr>
          <p:cNvPr id="65" name="직사각형 64"/>
          <p:cNvSpPr/>
          <p:nvPr/>
        </p:nvSpPr>
        <p:spPr>
          <a:xfrm>
            <a:off x="3399287" y="4982090"/>
            <a:ext cx="1126388" cy="7798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63" dirty="0">
                <a:solidFill>
                  <a:schemeClr val="tx1"/>
                </a:solidFill>
              </a:rPr>
              <a:t>이미지를 등록하세요</a:t>
            </a:r>
          </a:p>
        </p:txBody>
      </p:sp>
      <p:sp>
        <p:nvSpPr>
          <p:cNvPr id="66" name="직사각형 65"/>
          <p:cNvSpPr/>
          <p:nvPr/>
        </p:nvSpPr>
        <p:spPr>
          <a:xfrm>
            <a:off x="4600758" y="4982440"/>
            <a:ext cx="2108739" cy="7798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63" dirty="0">
                <a:solidFill>
                  <a:schemeClr val="tx1"/>
                </a:solidFill>
              </a:rPr>
              <a:t>링크 주소 입력</a:t>
            </a:r>
          </a:p>
        </p:txBody>
      </p:sp>
      <p:sp>
        <p:nvSpPr>
          <p:cNvPr id="67" name="직사각형 66"/>
          <p:cNvSpPr/>
          <p:nvPr/>
        </p:nvSpPr>
        <p:spPr>
          <a:xfrm>
            <a:off x="6800725" y="5207593"/>
            <a:ext cx="927895" cy="3552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63" dirty="0" err="1">
                <a:solidFill>
                  <a:schemeClr val="tx1"/>
                </a:solidFill>
              </a:rPr>
              <a:t>등록버튼</a:t>
            </a:r>
            <a:endParaRPr lang="ko-KR" altLang="en-US" sz="1463" dirty="0">
              <a:solidFill>
                <a:schemeClr val="tx1"/>
              </a:solidFill>
            </a:endParaRPr>
          </a:p>
        </p:txBody>
      </p:sp>
      <p:sp>
        <p:nvSpPr>
          <p:cNvPr id="68" name="Google Shape;173;g7c553259d1_0_81"/>
          <p:cNvSpPr/>
          <p:nvPr/>
        </p:nvSpPr>
        <p:spPr>
          <a:xfrm>
            <a:off x="7164313" y="2321001"/>
            <a:ext cx="245944" cy="26373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74283" tIns="37131" rIns="74283" bIns="37131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sz="1463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463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69" name="표 68"/>
          <p:cNvGraphicFramePr>
            <a:graphicFrameLocks noGrp="1"/>
          </p:cNvGraphicFramePr>
          <p:nvPr>
            <p:extLst/>
          </p:nvPr>
        </p:nvGraphicFramePr>
        <p:xfrm>
          <a:off x="8164212" y="3019210"/>
          <a:ext cx="2230842" cy="59438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30842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u="none" strike="noStrike" cap="none" smtClean="0">
                          <a:solidFill>
                            <a:schemeClr val="dk1"/>
                          </a:solidFill>
                        </a:rPr>
                        <a:t>kb_admin_carousel</a:t>
                      </a: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62245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ko-KR" sz="4000" b="0"/>
              <a:t>[</a:t>
            </a:r>
            <a:r>
              <a:rPr lang="ko-KR" altLang="en-US" sz="4000" b="0"/>
              <a:t>화면설계</a:t>
            </a:r>
            <a:r>
              <a:rPr lang="en-US" altLang="ko-KR" sz="4000" b="0" smtClean="0"/>
              <a:t>] </a:t>
            </a:r>
            <a:r>
              <a:rPr lang="ko-KR" altLang="en-US" sz="4000" b="0" smtClean="0"/>
              <a:t>관리자</a:t>
            </a:r>
            <a:r>
              <a:rPr lang="en-US" altLang="ko-KR" sz="4000" b="0" smtClean="0"/>
              <a:t>- </a:t>
            </a:r>
            <a:r>
              <a:rPr lang="ko-KR" altLang="en-US" sz="4000" b="0" smtClean="0"/>
              <a:t>웹 </a:t>
            </a:r>
            <a:r>
              <a:rPr lang="en-US" altLang="ko-KR" sz="4000" b="0" smtClean="0"/>
              <a:t>- </a:t>
            </a:r>
            <a:r>
              <a:rPr lang="ko-KR" altLang="en-US" sz="4000" b="0" smtClean="0"/>
              <a:t>회원정보관리</a:t>
            </a:r>
            <a:endParaRPr lang="ko-KR" altLang="en-US" sz="4000" b="0"/>
          </a:p>
        </p:txBody>
      </p:sp>
      <p:sp>
        <p:nvSpPr>
          <p:cNvPr id="70" name="Google Shape;168;g7c553259d1_0_81"/>
          <p:cNvSpPr/>
          <p:nvPr/>
        </p:nvSpPr>
        <p:spPr>
          <a:xfrm>
            <a:off x="1337677" y="1289960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71" name="Google Shape;169;g7c553259d1_0_81"/>
          <p:cNvGraphicFramePr/>
          <p:nvPr>
            <p:extLst/>
          </p:nvPr>
        </p:nvGraphicFramePr>
        <p:xfrm>
          <a:off x="8213590" y="3497703"/>
          <a:ext cx="2869750" cy="248277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수정 버튼 누르면 임시 비밀번호를 등록할 수 있게 함</a:t>
                      </a:r>
                      <a:r>
                        <a:rPr lang="en-US" altLang="ko-KR" sz="1500" b="0" u="none" strike="noStrike" cap="none" baseline="0" smtClean="0">
                          <a:solidFill>
                            <a:schemeClr val="dk1"/>
                          </a:solidFill>
                        </a:rPr>
                        <a:t>.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상태 </a:t>
                      </a:r>
                      <a:r>
                        <a:rPr lang="en-US" altLang="ko-KR" sz="1500" b="0" u="none" strike="noStrike" cap="none" baseline="0" smtClean="0">
                          <a:solidFill>
                            <a:schemeClr val="dk1"/>
                          </a:solidFill>
                        </a:rPr>
                        <a:t>Select </a:t>
                      </a: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박스를 수정하게 되면 변경되는 즉시 적용이 됨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smtClean="0"/>
                        <a:t>2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72" name="그림 7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3940" y="2165584"/>
            <a:ext cx="5069086" cy="3105150"/>
          </a:xfrm>
          <a:prstGeom prst="rect">
            <a:avLst/>
          </a:prstGeom>
        </p:spPr>
      </p:pic>
      <p:sp>
        <p:nvSpPr>
          <p:cNvPr id="73" name="Google Shape;173;g7c553259d1_0_81"/>
          <p:cNvSpPr/>
          <p:nvPr/>
        </p:nvSpPr>
        <p:spPr>
          <a:xfrm>
            <a:off x="2890120" y="2254747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74" name="표 73"/>
          <p:cNvGraphicFramePr>
            <a:graphicFrameLocks noGrp="1"/>
          </p:cNvGraphicFramePr>
          <p:nvPr>
            <p:extLst/>
          </p:nvPr>
        </p:nvGraphicFramePr>
        <p:xfrm>
          <a:off x="8213590" y="2490015"/>
          <a:ext cx="2230842" cy="6248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30842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u="none" strike="noStrike" cap="none" smtClean="0">
                          <a:solidFill>
                            <a:schemeClr val="dk1"/>
                          </a:solidFill>
                        </a:rPr>
                        <a:t>kb_admin_member</a:t>
                      </a: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90786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ko-KR" sz="4000" b="0"/>
              <a:t>[</a:t>
            </a:r>
            <a:r>
              <a:rPr lang="ko-KR" altLang="en-US" sz="4000" b="0"/>
              <a:t>화면설계</a:t>
            </a:r>
            <a:r>
              <a:rPr lang="en-US" altLang="ko-KR" sz="4000" b="0"/>
              <a:t>] </a:t>
            </a:r>
            <a:r>
              <a:rPr lang="ko-KR" altLang="en-US" sz="4000" b="0" smtClean="0"/>
              <a:t>관리자 </a:t>
            </a:r>
            <a:r>
              <a:rPr lang="en-US" altLang="ko-KR" sz="4000" b="0" smtClean="0"/>
              <a:t>– </a:t>
            </a:r>
            <a:r>
              <a:rPr lang="ko-KR" altLang="en-US" sz="4000" b="0" smtClean="0"/>
              <a:t>웹 </a:t>
            </a:r>
            <a:r>
              <a:rPr lang="en-US" altLang="ko-KR" sz="4000" b="0" smtClean="0"/>
              <a:t>- </a:t>
            </a:r>
            <a:r>
              <a:rPr lang="ko-KR" altLang="en-US" sz="4000" b="0" smtClean="0"/>
              <a:t>세미나존 </a:t>
            </a:r>
            <a:r>
              <a:rPr lang="ko-KR" altLang="en-US" sz="4000" b="0"/>
              <a:t>관리</a:t>
            </a:r>
          </a:p>
        </p:txBody>
      </p:sp>
      <p:sp>
        <p:nvSpPr>
          <p:cNvPr id="8" name="Google Shape;168;g7c553259d1_0_81"/>
          <p:cNvSpPr/>
          <p:nvPr/>
        </p:nvSpPr>
        <p:spPr>
          <a:xfrm>
            <a:off x="1337677" y="1289960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9" name="Google Shape;169;g7c553259d1_0_81"/>
          <p:cNvGraphicFramePr/>
          <p:nvPr>
            <p:extLst/>
          </p:nvPr>
        </p:nvGraphicFramePr>
        <p:xfrm>
          <a:off x="8073596" y="4110060"/>
          <a:ext cx="2869750" cy="222072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해당 세미나존 목록을 보임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1997" y="2400323"/>
            <a:ext cx="5076825" cy="3419475"/>
          </a:xfrm>
          <a:prstGeom prst="rect">
            <a:avLst/>
          </a:prstGeom>
        </p:spPr>
      </p:pic>
      <p:graphicFrame>
        <p:nvGraphicFramePr>
          <p:cNvPr id="11" name="표 10"/>
          <p:cNvGraphicFramePr>
            <a:graphicFrameLocks noGrp="1"/>
          </p:cNvGraphicFramePr>
          <p:nvPr>
            <p:extLst/>
          </p:nvPr>
        </p:nvGraphicFramePr>
        <p:xfrm>
          <a:off x="8073596" y="3140805"/>
          <a:ext cx="2230842" cy="6248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30842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u="none" strike="noStrike" cap="none" smtClean="0">
                          <a:solidFill>
                            <a:schemeClr val="dk1"/>
                          </a:solidFill>
                        </a:rPr>
                        <a:t>kb_admin_semiZone</a:t>
                      </a: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26953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ko-KR" sz="3200" b="0"/>
              <a:t>[</a:t>
            </a:r>
            <a:r>
              <a:rPr lang="ko-KR" altLang="en-US" sz="3200" b="0"/>
              <a:t>화면설계</a:t>
            </a:r>
            <a:r>
              <a:rPr lang="en-US" altLang="ko-KR" sz="3200" b="0"/>
              <a:t>] </a:t>
            </a:r>
            <a:r>
              <a:rPr lang="ko-KR" altLang="en-US" sz="3200" b="0" smtClean="0"/>
              <a:t>관리자 </a:t>
            </a:r>
            <a:r>
              <a:rPr lang="en-US" altLang="ko-KR" sz="3200" b="0" smtClean="0"/>
              <a:t>–</a:t>
            </a:r>
            <a:r>
              <a:rPr lang="ko-KR" altLang="en-US" sz="3200" b="0" smtClean="0"/>
              <a:t>웹 </a:t>
            </a:r>
            <a:r>
              <a:rPr lang="en-US" altLang="ko-KR" sz="3200" b="0" smtClean="0"/>
              <a:t>- </a:t>
            </a:r>
            <a:r>
              <a:rPr lang="ko-KR" altLang="en-US" sz="3200" b="0" smtClean="0"/>
              <a:t>세미나존 </a:t>
            </a:r>
            <a:r>
              <a:rPr lang="ko-KR" altLang="en-US" sz="3200" b="0"/>
              <a:t>등록 및 수정</a:t>
            </a:r>
          </a:p>
        </p:txBody>
      </p:sp>
      <p:sp>
        <p:nvSpPr>
          <p:cNvPr id="7" name="Google Shape;168;g7c553259d1_0_81"/>
          <p:cNvSpPr/>
          <p:nvPr/>
        </p:nvSpPr>
        <p:spPr>
          <a:xfrm>
            <a:off x="1337677" y="1289960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2" name="Google Shape;169;g7c553259d1_0_81"/>
          <p:cNvGraphicFramePr/>
          <p:nvPr>
            <p:extLst/>
          </p:nvPr>
        </p:nvGraphicFramePr>
        <p:xfrm>
          <a:off x="8271304" y="2723522"/>
          <a:ext cx="2869750" cy="248277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이미지 등록을 하게 되면 해당 이미지가 미리보기가 가능함</a:t>
                      </a:r>
                      <a:r>
                        <a:rPr lang="en-US" altLang="ko-KR" sz="1500" b="0" u="none" strike="noStrike" cap="none" baseline="0" smtClean="0">
                          <a:solidFill>
                            <a:schemeClr val="dk1"/>
                          </a:solidFill>
                        </a:rPr>
                        <a:t>. </a:t>
                      </a: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그리고 업데이트 하게 되면 등록날짜는 최근 등록날짜로 변경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1522" y="1386306"/>
            <a:ext cx="5503100" cy="4887837"/>
          </a:xfrm>
          <a:prstGeom prst="rect">
            <a:avLst/>
          </a:prstGeom>
        </p:spPr>
      </p:pic>
      <p:sp>
        <p:nvSpPr>
          <p:cNvPr id="14" name="Google Shape;173;g7c553259d1_0_81"/>
          <p:cNvSpPr/>
          <p:nvPr/>
        </p:nvSpPr>
        <p:spPr>
          <a:xfrm>
            <a:off x="2451740" y="164212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/>
          </p:nvPr>
        </p:nvGraphicFramePr>
        <p:xfrm>
          <a:off x="8271304" y="1654293"/>
          <a:ext cx="2230842" cy="6248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30842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u="none" strike="noStrike" cap="none" smtClean="0">
                          <a:solidFill>
                            <a:schemeClr val="dk1"/>
                          </a:solidFill>
                        </a:rPr>
                        <a:t>kb_admin_semiZoneUpt</a:t>
                      </a: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84923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"/>
            <a:ext cx="12192000" cy="68579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85610" y="2492896"/>
            <a:ext cx="7020780" cy="523220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2800" b="1" spc="300" dirty="0">
                <a:solidFill>
                  <a:schemeClr val="bg1"/>
                </a:solidFill>
                <a:latin typeface="Microsoft Yi Baiti" pitchFamily="66" charset="0"/>
                <a:ea typeface="KoPub돋움체 Medium" pitchFamily="18" charset="-127"/>
              </a:rPr>
              <a:t>유서희</a:t>
            </a:r>
            <a:endParaRPr lang="en-US" altLang="ko-KR" sz="2800" b="1" spc="300" dirty="0">
              <a:solidFill>
                <a:schemeClr val="bg1"/>
              </a:solidFill>
              <a:latin typeface="Microsoft Yi Baiti" pitchFamily="66" charset="0"/>
              <a:ea typeface="KoPub돋움체 Medium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68597" y="4149080"/>
            <a:ext cx="7254806" cy="261610"/>
          </a:xfrm>
          <a:prstGeom prst="rect">
            <a:avLst/>
          </a:prstGeom>
          <a:noFill/>
          <a:scene3d>
            <a:camera prst="orthographic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alpha val="77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화면 설계서</a:t>
            </a:r>
          </a:p>
        </p:txBody>
      </p:sp>
    </p:spTree>
    <p:extLst>
      <p:ext uri="{BB962C8B-B14F-4D97-AF65-F5344CB8AC3E}">
        <p14:creationId xmlns:p14="http://schemas.microsoft.com/office/powerpoint/2010/main" val="3908147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0516125"/>
              </p:ext>
            </p:extLst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sp>
        <p:nvSpPr>
          <p:cNvPr id="36" name="직사각형 39"/>
          <p:cNvSpPr/>
          <p:nvPr/>
        </p:nvSpPr>
        <p:spPr>
          <a:xfrm>
            <a:off x="470751" y="2073818"/>
            <a:ext cx="3681119" cy="328776"/>
          </a:xfrm>
          <a:prstGeom prst="rect">
            <a:avLst/>
          </a:prstGeom>
          <a:noFill/>
          <a:ln w="12700">
            <a:noFill/>
            <a:miter/>
          </a:ln>
        </p:spPr>
        <p:txBody>
          <a:bodyPr lIns="45719" rIns="45719" anchor="ctr"/>
          <a:lstStyle/>
          <a:p>
            <a:pPr fontAlgn="t"/>
            <a:r>
              <a:rPr lang="ko-KR" altLang="en-US" b="1" dirty="0"/>
              <a:t>양천</a:t>
            </a:r>
            <a:r>
              <a:rPr lang="en-US" altLang="ko-KR" b="1" dirty="0"/>
              <a:t>.</a:t>
            </a:r>
            <a:r>
              <a:rPr lang="ko-KR" altLang="en-US" b="1" dirty="0"/>
              <a:t>강서 모임공간 그림민화랑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417201" y="2425531"/>
            <a:ext cx="378821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>
                <a:solidFill>
                  <a:schemeClr val="dk1"/>
                </a:solidFill>
              </a:rPr>
              <a:t>우리끼리만의 고즈넉한 공간을 찾는다면 이곳입니다</a:t>
            </a:r>
            <a:endParaRPr lang="ko-KR" altLang="en-US" sz="1200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410" y="3027776"/>
            <a:ext cx="4618508" cy="2416087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410" y="5649051"/>
            <a:ext cx="718504" cy="438666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410" y="6130741"/>
            <a:ext cx="3305028" cy="418948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30134" y="2826630"/>
            <a:ext cx="2422974" cy="2573937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5463086" y="5567198"/>
            <a:ext cx="2280652" cy="356333"/>
          </a:xfrm>
          <a:prstGeom prst="rect">
            <a:avLst/>
          </a:prstGeom>
          <a:solidFill>
            <a:srgbClr val="704D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ln>
                  <a:solidFill>
                    <a:schemeClr val="bg1"/>
                  </a:solidFill>
                </a:ln>
                <a:solidFill>
                  <a:srgbClr val="FFC000"/>
                </a:solidFill>
              </a:rPr>
              <a:t>바로 예약하기</a:t>
            </a:r>
            <a:endParaRPr lang="ko-KR" altLang="en-US" sz="1100" dirty="0">
              <a:ln>
                <a:solidFill>
                  <a:schemeClr val="bg1"/>
                </a:solidFill>
              </a:ln>
              <a:solidFill>
                <a:srgbClr val="FFC000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57214" y="1953186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5415137" y="2435346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3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23" name="표 13"/>
          <p:cNvGraphicFramePr/>
          <p:nvPr>
            <p:extLst>
              <p:ext uri="{D42A27DB-BD31-4B8C-83A1-F6EECF244321}">
                <p14:modId xmlns:p14="http://schemas.microsoft.com/office/powerpoint/2010/main" val="1751631668"/>
              </p:ext>
            </p:extLst>
          </p:nvPr>
        </p:nvGraphicFramePr>
        <p:xfrm>
          <a:off x="8557506" y="2536380"/>
          <a:ext cx="3491813" cy="2212116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83316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 err="1"/>
                        <a:t>기능명</a:t>
                      </a:r>
                      <a:endParaRPr sz="1500" b="1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 dirty="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err="1" smtClean="0"/>
                        <a:t>컨텐츠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endParaRPr lang="en-US" altLang="ko-KR" sz="1000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b="0" dirty="0" smtClean="0"/>
                        <a:t>-</a:t>
                      </a:r>
                      <a:r>
                        <a:rPr lang="ko-KR" altLang="en-US" sz="1200" b="0" baseline="0" dirty="0" smtClean="0"/>
                        <a:t> 세미나를 소개하는 페이지</a:t>
                      </a:r>
                      <a:endParaRPr lang="en-US" altLang="ko-KR" sz="1200" b="0" dirty="0" smtClean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3</a:t>
                      </a:r>
                      <a:endParaRPr sz="1500" dirty="0"/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sz="1500" dirty="0" smtClean="0"/>
                        <a:t>세미나 정보</a:t>
                      </a:r>
                      <a:endParaRPr lang="en-US" altLang="ko-KR" sz="1500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 </a:t>
                      </a:r>
                      <a:r>
                        <a:rPr lang="ko-KR" altLang="en-US" sz="1200" dirty="0" smtClean="0"/>
                        <a:t>주최자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시간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카테고리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최대인원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장소 표시</a:t>
                      </a:r>
                      <a:endParaRPr lang="en-US" altLang="ko-KR" sz="1200" dirty="0" smtClean="0"/>
                    </a:p>
                    <a:p>
                      <a:pPr algn="l">
                        <a:defRPr sz="1500"/>
                      </a:pPr>
                      <a:endParaRPr sz="1200" dirty="0"/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5410" y="2675182"/>
            <a:ext cx="718504" cy="259884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650789" y="2762031"/>
            <a:ext cx="486032" cy="680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 smtClean="0">
                <a:solidFill>
                  <a:schemeClr val="tx1"/>
                </a:solidFill>
              </a:rPr>
              <a:t>블루문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84249" y="5651421"/>
            <a:ext cx="904968" cy="2744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900" b="1" smtClean="0">
                <a:solidFill>
                  <a:schemeClr val="tx1"/>
                </a:solidFill>
              </a:rPr>
              <a:t>세미나 소개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43914" y="2677198"/>
            <a:ext cx="718504" cy="259884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1377531" y="2765140"/>
            <a:ext cx="486032" cy="823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smtClean="0">
                <a:solidFill>
                  <a:schemeClr val="tx1"/>
                </a:solidFill>
              </a:rPr>
              <a:t>친목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5292201" y="2821102"/>
            <a:ext cx="904968" cy="2744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900" b="1" dirty="0" smtClean="0">
                <a:solidFill>
                  <a:schemeClr val="tx1"/>
                </a:solidFill>
              </a:rPr>
              <a:t>세미나 정보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4368396"/>
              </p:ext>
            </p:extLst>
          </p:nvPr>
        </p:nvGraphicFramePr>
        <p:xfrm>
          <a:off x="5582691" y="3258843"/>
          <a:ext cx="2111450" cy="20792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187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9957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415855">
                <a:tc>
                  <a:txBody>
                    <a:bodyPr/>
                    <a:lstStyle/>
                    <a:p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주최자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김길동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1585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시간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2020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년 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월 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20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일 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13:00:00(2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시간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1585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카테고리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예술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41585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최대인원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명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1585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장소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e</a:t>
                      </a: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</a:rPr>
                        <a:t>-Zone &lt;</a:t>
                      </a:r>
                      <a:r>
                        <a:rPr lang="ko-KR" altLang="en-US" sz="800" b="0" baseline="0" dirty="0" err="1" smtClean="0">
                          <a:solidFill>
                            <a:schemeClr val="tx1"/>
                          </a:solidFill>
                        </a:rPr>
                        <a:t>블루문</a:t>
                      </a: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</a:rPr>
                        <a:t>&gt;</a:t>
                      </a:r>
                      <a:r>
                        <a:rPr lang="ko-KR" altLang="en-US" sz="800" b="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baseline="0" dirty="0" err="1" smtClean="0">
                          <a:solidFill>
                            <a:schemeClr val="tx1"/>
                          </a:solidFill>
                        </a:rPr>
                        <a:t>세미나존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6" name="그림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57510" y="2753794"/>
            <a:ext cx="666843" cy="304843"/>
          </a:xfrm>
          <a:prstGeom prst="rect">
            <a:avLst/>
          </a:prstGeom>
        </p:spPr>
      </p:pic>
      <p:graphicFrame>
        <p:nvGraphicFramePr>
          <p:cNvPr id="32" name="표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7671536"/>
              </p:ext>
            </p:extLst>
          </p:nvPr>
        </p:nvGraphicFramePr>
        <p:xfrm>
          <a:off x="8557506" y="1283516"/>
          <a:ext cx="3491813" cy="1036323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50512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5312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4" name="직사각형 13"/>
          <p:cNvSpPr/>
          <p:nvPr/>
        </p:nvSpPr>
        <p:spPr>
          <a:xfrm>
            <a:off x="217770" y="245240"/>
            <a:ext cx="686598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웹 </a:t>
            </a: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-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-1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69445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b="0"/>
              <a:t>[</a:t>
            </a:r>
            <a:r>
              <a:rPr lang="ko-KR" altLang="en-US" sz="2800" b="0"/>
              <a:t>화면구현</a:t>
            </a:r>
            <a:r>
              <a:rPr lang="en-US" altLang="ko-KR" sz="2800" b="0"/>
              <a:t>] </a:t>
            </a:r>
            <a:r>
              <a:rPr lang="ko-KR" altLang="en-US" sz="2800" b="0"/>
              <a:t>사용자 </a:t>
            </a:r>
            <a:r>
              <a:rPr lang="en-US" altLang="ko-KR" sz="2800" b="0"/>
              <a:t>– </a:t>
            </a:r>
            <a:r>
              <a:rPr lang="ko-KR" altLang="en-US" sz="2800" b="0"/>
              <a:t>웹 </a:t>
            </a:r>
            <a:r>
              <a:rPr lang="en-US" altLang="ko-KR" sz="2800" b="0"/>
              <a:t>– </a:t>
            </a:r>
            <a:r>
              <a:rPr lang="ko-KR" altLang="en-US" sz="2800" b="0"/>
              <a:t>아이디 </a:t>
            </a:r>
            <a:r>
              <a:rPr lang="ko-KR" altLang="en-US" sz="2800" b="0" smtClean="0"/>
              <a:t>찾기 </a:t>
            </a:r>
            <a:r>
              <a:rPr lang="en-US" altLang="ko-KR" sz="2800" b="0" smtClean="0"/>
              <a:t>- </a:t>
            </a:r>
            <a:r>
              <a:rPr lang="ko-KR" altLang="en-US" sz="2800" b="0" smtClean="0"/>
              <a:t>결과</a:t>
            </a:r>
            <a:r>
              <a:rPr lang="ko-KR" altLang="en-US" sz="1600" b="0" smtClean="0"/>
              <a:t> </a:t>
            </a: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852" y="1547356"/>
            <a:ext cx="6172140" cy="4514850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3807" y="2155572"/>
            <a:ext cx="4746321" cy="2571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9673" y="4643405"/>
            <a:ext cx="4674587" cy="14859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2157" y="2893669"/>
            <a:ext cx="4489622" cy="140017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49102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768420754"/>
              </p:ext>
            </p:extLst>
          </p:nvPr>
        </p:nvGraphicFramePr>
        <p:xfrm>
          <a:off x="8517924" y="2379658"/>
          <a:ext cx="3491813" cy="1297716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83316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 err="1"/>
                        <a:t>기능명</a:t>
                      </a:r>
                      <a:endParaRPr sz="1500" b="1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3</a:t>
                      </a:r>
                      <a:endParaRPr sz="15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인원 선택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sz="1200" dirty="0" smtClean="0"/>
                        <a:t>+,</a:t>
                      </a:r>
                      <a:r>
                        <a:rPr lang="en-US" sz="1200" baseline="0" dirty="0" smtClean="0"/>
                        <a:t> - </a:t>
                      </a:r>
                      <a:r>
                        <a:rPr lang="ko-KR" altLang="en-US" sz="1200" baseline="0" dirty="0" smtClean="0"/>
                        <a:t>버튼을 눌러 인원을 선택하면 결제 금액 자동 조절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9590081"/>
              </p:ext>
            </p:extLst>
          </p:nvPr>
        </p:nvGraphicFramePr>
        <p:xfrm>
          <a:off x="131601" y="1283516"/>
          <a:ext cx="8040334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4033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410" y="2096949"/>
            <a:ext cx="4676940" cy="174716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410" y="4236273"/>
            <a:ext cx="4799594" cy="1753468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05067" y="1953186"/>
            <a:ext cx="2278567" cy="4566645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5218980" y="1913110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4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2055370"/>
              </p:ext>
            </p:extLst>
          </p:nvPr>
        </p:nvGraphicFramePr>
        <p:xfrm>
          <a:off x="5621566" y="2372498"/>
          <a:ext cx="2204380" cy="22159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438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221597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5630524" y="1985738"/>
            <a:ext cx="754520" cy="2553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b="1" dirty="0" smtClean="0">
                <a:solidFill>
                  <a:schemeClr val="tx1"/>
                </a:solidFill>
              </a:rPr>
              <a:t>인원선택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30524" y="5315995"/>
            <a:ext cx="2195422" cy="476316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54191" y="2561968"/>
            <a:ext cx="2171755" cy="468259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82296" y="3105883"/>
            <a:ext cx="2082920" cy="538283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53653" y="3946163"/>
            <a:ext cx="2111563" cy="160575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21671" y="4664132"/>
            <a:ext cx="2404169" cy="1882713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5679383" y="4146538"/>
            <a:ext cx="959746" cy="3542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b="1" dirty="0" smtClean="0">
                <a:solidFill>
                  <a:schemeClr val="tx1"/>
                </a:solidFill>
              </a:rPr>
              <a:t>결제 금액 </a:t>
            </a:r>
            <a:r>
              <a:rPr lang="en-US" altLang="ko-KR" sz="1100" b="1" dirty="0" smtClean="0">
                <a:solidFill>
                  <a:schemeClr val="tx1"/>
                </a:solidFill>
              </a:rPr>
              <a:t>  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6805470" y="4152184"/>
            <a:ext cx="959746" cy="3542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000" b="1" dirty="0" smtClean="0">
                <a:solidFill>
                  <a:schemeClr val="tx1"/>
                </a:solidFill>
              </a:rPr>
              <a:t>50000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원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6639129" y="4745698"/>
            <a:ext cx="1458268" cy="1055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rgbClr val="FF0000"/>
                </a:solidFill>
              </a:rPr>
              <a:t>*1</a:t>
            </a:r>
            <a:r>
              <a:rPr lang="ko-KR" altLang="en-US" sz="800" dirty="0" smtClean="0">
                <a:solidFill>
                  <a:srgbClr val="FF0000"/>
                </a:solidFill>
              </a:rPr>
              <a:t>인 금액 </a:t>
            </a:r>
            <a:r>
              <a:rPr lang="en-US" altLang="ko-KR" sz="800" dirty="0" smtClean="0">
                <a:solidFill>
                  <a:srgbClr val="FF0000"/>
                </a:solidFill>
              </a:rPr>
              <a:t>: 50,000 </a:t>
            </a:r>
            <a:r>
              <a:rPr lang="ko-KR" altLang="en-US" sz="800" dirty="0">
                <a:solidFill>
                  <a:srgbClr val="FF0000"/>
                </a:solidFill>
              </a:rPr>
              <a:t>원</a:t>
            </a:r>
          </a:p>
        </p:txBody>
      </p:sp>
      <p:graphicFrame>
        <p:nvGraphicFramePr>
          <p:cNvPr id="27" name="표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7812398"/>
              </p:ext>
            </p:extLst>
          </p:nvPr>
        </p:nvGraphicFramePr>
        <p:xfrm>
          <a:off x="8517924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6" name="직사각형 25"/>
          <p:cNvSpPr/>
          <p:nvPr/>
        </p:nvSpPr>
        <p:spPr>
          <a:xfrm>
            <a:off x="200938" y="245240"/>
            <a:ext cx="6899646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>
                <a:solidFill>
                  <a:schemeClr val="bg1"/>
                </a:solidFill>
              </a:rPr>
              <a:t>웹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-2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70463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3558585"/>
              </p:ext>
            </p:extLst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0134" y="2126413"/>
            <a:ext cx="2422974" cy="2573937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5463086" y="4866981"/>
            <a:ext cx="2280652" cy="356333"/>
          </a:xfrm>
          <a:prstGeom prst="rect">
            <a:avLst/>
          </a:prstGeom>
          <a:solidFill>
            <a:srgbClr val="704D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>
                <a:ln>
                  <a:solidFill>
                    <a:schemeClr val="bg1"/>
                  </a:solidFill>
                </a:ln>
                <a:solidFill>
                  <a:srgbClr val="FFC000"/>
                </a:solidFill>
              </a:rPr>
              <a:t>바로예약하기</a:t>
            </a:r>
            <a:endParaRPr lang="ko-KR" altLang="en-US" sz="1100" dirty="0">
              <a:ln>
                <a:solidFill>
                  <a:schemeClr val="bg1"/>
                </a:solidFill>
              </a:ln>
              <a:solidFill>
                <a:srgbClr val="FFC000"/>
              </a:solidFill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387176" y="2261141"/>
            <a:ext cx="4044781" cy="3764498"/>
            <a:chOff x="387176" y="2261141"/>
            <a:chExt cx="4044781" cy="3764498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6032" y="2949706"/>
              <a:ext cx="3945925" cy="3075933"/>
            </a:xfrm>
            <a:prstGeom prst="rect">
              <a:avLst/>
            </a:prstGeom>
          </p:spPr>
        </p:pic>
        <p:sp>
          <p:nvSpPr>
            <p:cNvPr id="3" name="직사각형 2"/>
            <p:cNvSpPr/>
            <p:nvPr/>
          </p:nvSpPr>
          <p:spPr>
            <a:xfrm>
              <a:off x="387176" y="2261141"/>
              <a:ext cx="1062683" cy="48603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smtClean="0">
                  <a:solidFill>
                    <a:schemeClr val="tx1"/>
                  </a:solidFill>
                </a:rPr>
                <a:t>세미나 문의</a:t>
              </a:r>
              <a:r>
                <a:rPr lang="en-US" altLang="ko-KR" sz="800" b="1" dirty="0" smtClean="0">
                  <a:solidFill>
                    <a:srgbClr val="704DE4"/>
                  </a:solidFill>
                </a:rPr>
                <a:t>5</a:t>
              </a:r>
              <a:r>
                <a:rPr lang="ko-KR" altLang="en-US" sz="800" b="1" dirty="0" smtClean="0">
                  <a:solidFill>
                    <a:srgbClr val="704DE4"/>
                  </a:solidFill>
                </a:rPr>
                <a:t>개</a:t>
              </a:r>
              <a:endParaRPr lang="ko-KR" altLang="en-US" sz="800" b="1" dirty="0">
                <a:solidFill>
                  <a:srgbClr val="704DE4"/>
                </a:solidFill>
              </a:endParaRPr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3568633" y="2403408"/>
              <a:ext cx="863324" cy="201500"/>
            </a:xfrm>
            <a:prstGeom prst="roundRect">
              <a:avLst>
                <a:gd name="adj" fmla="val 50000"/>
              </a:avLst>
            </a:prstGeom>
            <a:solidFill>
              <a:srgbClr val="704D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smtClean="0"/>
                <a:t>질문작성하기</a:t>
              </a:r>
              <a:endParaRPr lang="ko-KR" altLang="en-US" sz="700" b="1" dirty="0"/>
            </a:p>
          </p:txBody>
        </p:sp>
        <p:cxnSp>
          <p:nvCxnSpPr>
            <p:cNvPr id="12" name="직선 연결선 11"/>
            <p:cNvCxnSpPr/>
            <p:nvPr/>
          </p:nvCxnSpPr>
          <p:spPr>
            <a:xfrm>
              <a:off x="584884" y="2616413"/>
              <a:ext cx="197708" cy="0"/>
            </a:xfrm>
            <a:prstGeom prst="line">
              <a:avLst/>
            </a:prstGeom>
            <a:ln w="127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3" name="그룹 22"/>
          <p:cNvGrpSpPr/>
          <p:nvPr/>
        </p:nvGrpSpPr>
        <p:grpSpPr>
          <a:xfrm>
            <a:off x="502508" y="6145428"/>
            <a:ext cx="3945925" cy="321635"/>
            <a:chOff x="555949" y="6120712"/>
            <a:chExt cx="3945925" cy="222421"/>
          </a:xfrm>
        </p:grpSpPr>
        <p:sp>
          <p:nvSpPr>
            <p:cNvPr id="24" name="직사각형 23"/>
            <p:cNvSpPr/>
            <p:nvPr/>
          </p:nvSpPr>
          <p:spPr>
            <a:xfrm>
              <a:off x="555949" y="6120712"/>
              <a:ext cx="3945925" cy="2224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err="1" smtClean="0">
                  <a:solidFill>
                    <a:schemeClr val="tx1"/>
                  </a:solidFill>
                </a:rPr>
                <a:t>더보기</a:t>
              </a:r>
              <a:endParaRPr lang="ko-KR" altLang="en-US" sz="700" b="1" dirty="0">
                <a:solidFill>
                  <a:schemeClr val="tx1"/>
                </a:solidFill>
              </a:endParaRPr>
            </a:p>
          </p:txBody>
        </p:sp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91652" y="6158619"/>
              <a:ext cx="136047" cy="130132"/>
            </a:xfrm>
            <a:prstGeom prst="rect">
              <a:avLst/>
            </a:prstGeom>
          </p:spPr>
        </p:pic>
      </p:grpSp>
      <p:graphicFrame>
        <p:nvGraphicFramePr>
          <p:cNvPr id="27" name="표 13"/>
          <p:cNvGraphicFramePr/>
          <p:nvPr>
            <p:extLst>
              <p:ext uri="{D42A27DB-BD31-4B8C-83A1-F6EECF244321}">
                <p14:modId xmlns:p14="http://schemas.microsoft.com/office/powerpoint/2010/main" val="2552359968"/>
              </p:ext>
            </p:extLst>
          </p:nvPr>
        </p:nvGraphicFramePr>
        <p:xfrm>
          <a:off x="8494595" y="2374311"/>
          <a:ext cx="3491813" cy="1297716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83316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 err="1"/>
                        <a:t>기능명</a:t>
                      </a:r>
                      <a:endParaRPr sz="1500" b="1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5</a:t>
                      </a:r>
                      <a:endParaRPr sz="15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en-US" altLang="ko-KR" dirty="0" smtClean="0"/>
                        <a:t>Q&amp;A</a:t>
                      </a:r>
                    </a:p>
                    <a:p>
                      <a:pPr marL="171450" indent="-171450" algn="l">
                        <a:buFontTx/>
                        <a:buChar char="-"/>
                        <a:defRPr sz="1500"/>
                      </a:pPr>
                      <a:r>
                        <a:rPr lang="ko-KR" altLang="en-US" sz="1200" baseline="0" dirty="0" smtClean="0"/>
                        <a:t>세미나에 대해 궁금한 것을 물어 볼 수 </a:t>
                      </a:r>
                      <a:r>
                        <a:rPr lang="ko-KR" altLang="en-US" sz="1200" baseline="0" dirty="0" err="1" smtClean="0"/>
                        <a:t>있</a:t>
                      </a:r>
                      <a:r>
                        <a:rPr lang="ko-KR" altLang="en-US" sz="1200" baseline="0" dirty="0" smtClean="0"/>
                        <a:t> 는 공간으로 주최자만 </a:t>
                      </a:r>
                      <a:r>
                        <a:rPr lang="ko-KR" altLang="en-US" sz="1200" baseline="0" dirty="0" err="1" smtClean="0"/>
                        <a:t>답글을</a:t>
                      </a:r>
                      <a:r>
                        <a:rPr lang="ko-KR" altLang="en-US" sz="1200" baseline="0" dirty="0" smtClean="0"/>
                        <a:t> 달 수 있음</a:t>
                      </a:r>
                      <a:endParaRPr lang="en-US" altLang="ko-KR" sz="1200" baseline="0" dirty="0" smtClean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8" name="직사각형 27"/>
          <p:cNvSpPr/>
          <p:nvPr/>
        </p:nvSpPr>
        <p:spPr>
          <a:xfrm>
            <a:off x="387176" y="1977281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5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15137" y="2149680"/>
            <a:ext cx="2437971" cy="3216321"/>
          </a:xfrm>
          <a:prstGeom prst="rect">
            <a:avLst/>
          </a:prstGeom>
        </p:spPr>
      </p:pic>
      <p:graphicFrame>
        <p:nvGraphicFramePr>
          <p:cNvPr id="29" name="표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2398507"/>
              </p:ext>
            </p:extLst>
          </p:nvPr>
        </p:nvGraphicFramePr>
        <p:xfrm>
          <a:off x="8494595" y="1278169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6" name="직사각형 25"/>
          <p:cNvSpPr/>
          <p:nvPr/>
        </p:nvSpPr>
        <p:spPr>
          <a:xfrm>
            <a:off x="69670" y="195295"/>
            <a:ext cx="8757526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>
                <a:solidFill>
                  <a:schemeClr val="bg1"/>
                </a:solidFill>
              </a:rPr>
              <a:t>웹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세미나문의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88062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212337" y="195295"/>
            <a:ext cx="847219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>
                <a:solidFill>
                  <a:schemeClr val="bg1"/>
                </a:solidFill>
              </a:rPr>
              <a:t>웹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세미나문의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5939481" y="4440195"/>
            <a:ext cx="1738183" cy="70021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35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738" y="1565340"/>
            <a:ext cx="8368791" cy="45995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8" name="그룹 7"/>
          <p:cNvGrpSpPr/>
          <p:nvPr/>
        </p:nvGrpSpPr>
        <p:grpSpPr>
          <a:xfrm>
            <a:off x="7749742" y="2713413"/>
            <a:ext cx="3985856" cy="2240691"/>
            <a:chOff x="8090814" y="2257168"/>
            <a:chExt cx="3985856" cy="2240691"/>
          </a:xfrm>
        </p:grpSpPr>
        <p:sp>
          <p:nvSpPr>
            <p:cNvPr id="7" name="직사각형 6"/>
            <p:cNvSpPr/>
            <p:nvPr/>
          </p:nvSpPr>
          <p:spPr>
            <a:xfrm>
              <a:off x="8090814" y="2257168"/>
              <a:ext cx="3985856" cy="224069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" name="그룹 4"/>
            <p:cNvGrpSpPr/>
            <p:nvPr/>
          </p:nvGrpSpPr>
          <p:grpSpPr>
            <a:xfrm>
              <a:off x="8162892" y="2433347"/>
              <a:ext cx="3841699" cy="1888331"/>
              <a:chOff x="7922953" y="4539744"/>
              <a:chExt cx="4093550" cy="2037018"/>
            </a:xfrm>
          </p:grpSpPr>
          <p:pic>
            <p:nvPicPr>
              <p:cNvPr id="15" name="Picture 5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922953" y="4539744"/>
                <a:ext cx="4093550" cy="655434"/>
              </a:xfrm>
              <a:prstGeom prst="rect">
                <a:avLst/>
              </a:prstGeom>
              <a:noFill/>
              <a:ln w="9525">
                <a:solidFill>
                  <a:schemeClr val="bg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6" name="Picture 6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922953" y="5497778"/>
                <a:ext cx="4093550" cy="1078984"/>
              </a:xfrm>
              <a:prstGeom prst="rect">
                <a:avLst/>
              </a:prstGeom>
              <a:noFill/>
              <a:ln w="9525">
                <a:solidFill>
                  <a:schemeClr val="bg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2353779137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212337" y="195295"/>
            <a:ext cx="847219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>
                <a:solidFill>
                  <a:schemeClr val="bg1"/>
                </a:solidFill>
              </a:rPr>
              <a:t>웹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세미나문의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5939481" y="4440195"/>
            <a:ext cx="1738183" cy="70021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35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35" y="1439159"/>
            <a:ext cx="8967603" cy="492869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" name="그룹 1"/>
          <p:cNvGrpSpPr/>
          <p:nvPr/>
        </p:nvGrpSpPr>
        <p:grpSpPr>
          <a:xfrm>
            <a:off x="7465997" y="1612907"/>
            <a:ext cx="4509273" cy="4504440"/>
            <a:chOff x="7244236" y="1565341"/>
            <a:chExt cx="4728519" cy="4530660"/>
          </a:xfrm>
        </p:grpSpPr>
        <p:sp>
          <p:nvSpPr>
            <p:cNvPr id="7" name="직사각형 6"/>
            <p:cNvSpPr/>
            <p:nvPr/>
          </p:nvSpPr>
          <p:spPr>
            <a:xfrm>
              <a:off x="7244236" y="1565341"/>
              <a:ext cx="4728519" cy="453066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0" name="그룹 9"/>
            <p:cNvGrpSpPr/>
            <p:nvPr/>
          </p:nvGrpSpPr>
          <p:grpSpPr>
            <a:xfrm>
              <a:off x="8245861" y="1705941"/>
              <a:ext cx="2807218" cy="1869281"/>
              <a:chOff x="8463993" y="2213723"/>
              <a:chExt cx="2327575" cy="1611493"/>
            </a:xfrm>
          </p:grpSpPr>
          <p:pic>
            <p:nvPicPr>
              <p:cNvPr id="11" name="Picture 7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463994" y="2213723"/>
                <a:ext cx="2269909" cy="562736"/>
              </a:xfrm>
              <a:prstGeom prst="rect">
                <a:avLst/>
              </a:prstGeom>
              <a:noFill/>
              <a:ln w="9525">
                <a:solidFill>
                  <a:schemeClr val="bg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2" name="Picture 8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463993" y="2942125"/>
                <a:ext cx="2327575" cy="883091"/>
              </a:xfrm>
              <a:prstGeom prst="rect">
                <a:avLst/>
              </a:prstGeom>
              <a:noFill/>
              <a:ln w="9525">
                <a:solidFill>
                  <a:schemeClr val="bg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grpSp>
          <p:nvGrpSpPr>
            <p:cNvPr id="13" name="그룹 12"/>
            <p:cNvGrpSpPr/>
            <p:nvPr/>
          </p:nvGrpSpPr>
          <p:grpSpPr>
            <a:xfrm>
              <a:off x="7468181" y="4286283"/>
              <a:ext cx="4362579" cy="1629951"/>
              <a:chOff x="7893587" y="4941519"/>
              <a:chExt cx="4362579" cy="1629951"/>
            </a:xfrm>
          </p:grpSpPr>
          <p:pic>
            <p:nvPicPr>
              <p:cNvPr id="14" name="Picture 9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462256" y="4941519"/>
                <a:ext cx="3793910" cy="150325"/>
              </a:xfrm>
              <a:prstGeom prst="rect">
                <a:avLst/>
              </a:prstGeom>
              <a:noFill/>
              <a:ln w="9525">
                <a:solidFill>
                  <a:schemeClr val="bg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7" name="Picture 10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93587" y="5272163"/>
                <a:ext cx="4362579" cy="1299307"/>
              </a:xfrm>
              <a:prstGeom prst="rect">
                <a:avLst/>
              </a:prstGeom>
              <a:noFill/>
              <a:ln w="9525">
                <a:solidFill>
                  <a:schemeClr val="bg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3462337179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9500267"/>
              </p:ext>
            </p:extLst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0134" y="2126413"/>
            <a:ext cx="2422974" cy="2573937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5463086" y="4866981"/>
            <a:ext cx="2280652" cy="356333"/>
          </a:xfrm>
          <a:prstGeom prst="rect">
            <a:avLst/>
          </a:prstGeom>
          <a:solidFill>
            <a:srgbClr val="704D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>
                <a:ln>
                  <a:solidFill>
                    <a:schemeClr val="bg1"/>
                  </a:solidFill>
                </a:ln>
                <a:solidFill>
                  <a:srgbClr val="FFC000"/>
                </a:solidFill>
              </a:rPr>
              <a:t>바로예약하기</a:t>
            </a:r>
            <a:endParaRPr lang="ko-KR" altLang="en-US" sz="1100" dirty="0">
              <a:ln>
                <a:solidFill>
                  <a:schemeClr val="bg1"/>
                </a:solidFill>
              </a:ln>
              <a:solidFill>
                <a:srgbClr val="FFC000"/>
              </a:solidFill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387176" y="2261141"/>
            <a:ext cx="4044781" cy="3764498"/>
            <a:chOff x="387176" y="2261141"/>
            <a:chExt cx="4044781" cy="3764498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6032" y="2949706"/>
              <a:ext cx="3945925" cy="3075933"/>
            </a:xfrm>
            <a:prstGeom prst="rect">
              <a:avLst/>
            </a:prstGeom>
          </p:spPr>
        </p:pic>
        <p:sp>
          <p:nvSpPr>
            <p:cNvPr id="3" name="직사각형 2"/>
            <p:cNvSpPr/>
            <p:nvPr/>
          </p:nvSpPr>
          <p:spPr>
            <a:xfrm>
              <a:off x="387176" y="2261141"/>
              <a:ext cx="1062683" cy="48603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smtClean="0">
                  <a:solidFill>
                    <a:schemeClr val="tx1"/>
                  </a:solidFill>
                </a:rPr>
                <a:t>세미나 문의</a:t>
              </a:r>
              <a:r>
                <a:rPr lang="en-US" altLang="ko-KR" sz="800" b="1" dirty="0" smtClean="0">
                  <a:solidFill>
                    <a:srgbClr val="704DE4"/>
                  </a:solidFill>
                </a:rPr>
                <a:t>5</a:t>
              </a:r>
              <a:r>
                <a:rPr lang="ko-KR" altLang="en-US" sz="800" b="1" dirty="0" smtClean="0">
                  <a:solidFill>
                    <a:srgbClr val="704DE4"/>
                  </a:solidFill>
                </a:rPr>
                <a:t>개</a:t>
              </a:r>
              <a:endParaRPr lang="ko-KR" altLang="en-US" sz="800" b="1" dirty="0">
                <a:solidFill>
                  <a:srgbClr val="704DE4"/>
                </a:solidFill>
              </a:endParaRPr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3568633" y="2403408"/>
              <a:ext cx="863324" cy="201500"/>
            </a:xfrm>
            <a:prstGeom prst="roundRect">
              <a:avLst>
                <a:gd name="adj" fmla="val 50000"/>
              </a:avLst>
            </a:prstGeom>
            <a:solidFill>
              <a:srgbClr val="704D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smtClean="0"/>
                <a:t>질문작성하기</a:t>
              </a:r>
              <a:endParaRPr lang="ko-KR" altLang="en-US" sz="700" b="1" dirty="0"/>
            </a:p>
          </p:txBody>
        </p:sp>
        <p:cxnSp>
          <p:nvCxnSpPr>
            <p:cNvPr id="12" name="직선 연결선 11"/>
            <p:cNvCxnSpPr/>
            <p:nvPr/>
          </p:nvCxnSpPr>
          <p:spPr>
            <a:xfrm>
              <a:off x="584884" y="2616413"/>
              <a:ext cx="197708" cy="0"/>
            </a:xfrm>
            <a:prstGeom prst="line">
              <a:avLst/>
            </a:prstGeom>
            <a:ln w="127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3" name="그룹 22"/>
          <p:cNvGrpSpPr/>
          <p:nvPr/>
        </p:nvGrpSpPr>
        <p:grpSpPr>
          <a:xfrm>
            <a:off x="502508" y="6145428"/>
            <a:ext cx="3945925" cy="321635"/>
            <a:chOff x="555949" y="6120712"/>
            <a:chExt cx="3945925" cy="222421"/>
          </a:xfrm>
        </p:grpSpPr>
        <p:sp>
          <p:nvSpPr>
            <p:cNvPr id="24" name="직사각형 23"/>
            <p:cNvSpPr/>
            <p:nvPr/>
          </p:nvSpPr>
          <p:spPr>
            <a:xfrm>
              <a:off x="555949" y="6120712"/>
              <a:ext cx="3945925" cy="2224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err="1" smtClean="0">
                  <a:solidFill>
                    <a:schemeClr val="tx1"/>
                  </a:solidFill>
                </a:rPr>
                <a:t>더보기</a:t>
              </a:r>
              <a:endParaRPr lang="ko-KR" altLang="en-US" sz="700" b="1" dirty="0">
                <a:solidFill>
                  <a:schemeClr val="tx1"/>
                </a:solidFill>
              </a:endParaRPr>
            </a:p>
          </p:txBody>
        </p:sp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91652" y="6158619"/>
              <a:ext cx="136047" cy="130132"/>
            </a:xfrm>
            <a:prstGeom prst="rect">
              <a:avLst/>
            </a:prstGeom>
          </p:spPr>
        </p:pic>
      </p:grpSp>
      <p:graphicFrame>
        <p:nvGraphicFramePr>
          <p:cNvPr id="27" name="표 13"/>
          <p:cNvGraphicFramePr/>
          <p:nvPr>
            <p:extLst>
              <p:ext uri="{D42A27DB-BD31-4B8C-83A1-F6EECF244321}">
                <p14:modId xmlns:p14="http://schemas.microsoft.com/office/powerpoint/2010/main" val="122407489"/>
              </p:ext>
            </p:extLst>
          </p:nvPr>
        </p:nvGraphicFramePr>
        <p:xfrm>
          <a:off x="8494595" y="2374311"/>
          <a:ext cx="3491813" cy="1297716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83316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 err="1"/>
                        <a:t>기능명</a:t>
                      </a:r>
                      <a:endParaRPr sz="1500" b="1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5</a:t>
                      </a:r>
                      <a:endParaRPr sz="15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en-US" altLang="ko-KR" dirty="0" smtClean="0"/>
                        <a:t>Q&amp;A</a:t>
                      </a:r>
                    </a:p>
                    <a:p>
                      <a:pPr marL="171450" indent="-171450" algn="l">
                        <a:buFontTx/>
                        <a:buChar char="-"/>
                        <a:defRPr sz="1500"/>
                      </a:pPr>
                      <a:r>
                        <a:rPr lang="ko-KR" altLang="en-US" sz="1200" baseline="0" dirty="0" smtClean="0"/>
                        <a:t>세미나에 대해 궁금한 것을 물어 볼 수 </a:t>
                      </a:r>
                      <a:r>
                        <a:rPr lang="ko-KR" altLang="en-US" sz="1200" baseline="0" dirty="0" err="1" smtClean="0"/>
                        <a:t>있</a:t>
                      </a:r>
                      <a:r>
                        <a:rPr lang="ko-KR" altLang="en-US" sz="1200" baseline="0" dirty="0" smtClean="0"/>
                        <a:t> 는 공간으로 주최자만 </a:t>
                      </a:r>
                      <a:r>
                        <a:rPr lang="ko-KR" altLang="en-US" sz="1200" baseline="0" dirty="0" err="1" smtClean="0"/>
                        <a:t>답글을</a:t>
                      </a:r>
                      <a:r>
                        <a:rPr lang="ko-KR" altLang="en-US" sz="1200" baseline="0" dirty="0" smtClean="0"/>
                        <a:t> 달 수 있음</a:t>
                      </a:r>
                      <a:endParaRPr lang="en-US" altLang="ko-KR" sz="1200" baseline="0" dirty="0" smtClean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28" name="직사각형 27"/>
          <p:cNvSpPr/>
          <p:nvPr/>
        </p:nvSpPr>
        <p:spPr>
          <a:xfrm>
            <a:off x="387176" y="1977281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5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15137" y="2149680"/>
            <a:ext cx="2437971" cy="3216321"/>
          </a:xfrm>
          <a:prstGeom prst="rect">
            <a:avLst/>
          </a:prstGeom>
        </p:spPr>
      </p:pic>
      <p:graphicFrame>
        <p:nvGraphicFramePr>
          <p:cNvPr id="29" name="표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1995694"/>
              </p:ext>
            </p:extLst>
          </p:nvPr>
        </p:nvGraphicFramePr>
        <p:xfrm>
          <a:off x="8494595" y="1278169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6" name="직사각형 25"/>
          <p:cNvSpPr/>
          <p:nvPr/>
        </p:nvSpPr>
        <p:spPr>
          <a:xfrm>
            <a:off x="69670" y="195295"/>
            <a:ext cx="8757526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>
                <a:solidFill>
                  <a:schemeClr val="bg1"/>
                </a:solidFill>
              </a:rPr>
              <a:t>웹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세미나문의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9700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561" y="1647569"/>
            <a:ext cx="9531796" cy="4691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212337" y="195295"/>
            <a:ext cx="847219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>
                <a:solidFill>
                  <a:schemeClr val="bg1"/>
                </a:solidFill>
              </a:rPr>
              <a:t>웹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세미나문의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0320136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0134" y="2126413"/>
            <a:ext cx="2422974" cy="2573937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5463086" y="4866981"/>
            <a:ext cx="2280652" cy="356333"/>
          </a:xfrm>
          <a:prstGeom prst="rect">
            <a:avLst/>
          </a:prstGeom>
          <a:solidFill>
            <a:srgbClr val="704D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>
                <a:ln>
                  <a:solidFill>
                    <a:schemeClr val="bg1"/>
                  </a:solidFill>
                </a:ln>
                <a:solidFill>
                  <a:srgbClr val="FFC000"/>
                </a:solidFill>
              </a:rPr>
              <a:t>바로예약하기</a:t>
            </a:r>
            <a:endParaRPr lang="ko-KR" altLang="en-US" sz="1100" dirty="0">
              <a:ln>
                <a:solidFill>
                  <a:schemeClr val="bg1"/>
                </a:solidFill>
              </a:ln>
              <a:solidFill>
                <a:srgbClr val="FFC000"/>
              </a:solidFill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387176" y="2244665"/>
            <a:ext cx="4044781" cy="3780974"/>
            <a:chOff x="387176" y="2244665"/>
            <a:chExt cx="4044781" cy="3780974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6032" y="2949706"/>
              <a:ext cx="3945925" cy="3075933"/>
            </a:xfrm>
            <a:prstGeom prst="rect">
              <a:avLst/>
            </a:prstGeom>
          </p:spPr>
        </p:pic>
        <p:sp>
          <p:nvSpPr>
            <p:cNvPr id="3" name="직사각형 2"/>
            <p:cNvSpPr/>
            <p:nvPr/>
          </p:nvSpPr>
          <p:spPr>
            <a:xfrm>
              <a:off x="387176" y="2244665"/>
              <a:ext cx="1054446" cy="48603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smtClean="0">
                  <a:solidFill>
                    <a:schemeClr val="tx1"/>
                  </a:solidFill>
                </a:rPr>
                <a:t>세미나 문의</a:t>
              </a:r>
              <a:r>
                <a:rPr lang="en-US" altLang="ko-KR" sz="800" b="1" dirty="0" smtClean="0">
                  <a:solidFill>
                    <a:srgbClr val="704DE4"/>
                  </a:solidFill>
                </a:rPr>
                <a:t>5</a:t>
              </a:r>
              <a:r>
                <a:rPr lang="ko-KR" altLang="en-US" sz="800" b="1" dirty="0" smtClean="0">
                  <a:solidFill>
                    <a:srgbClr val="704DE4"/>
                  </a:solidFill>
                </a:rPr>
                <a:t>개</a:t>
              </a:r>
              <a:endParaRPr lang="ko-KR" altLang="en-US" sz="800" b="1" dirty="0">
                <a:solidFill>
                  <a:srgbClr val="704DE4"/>
                </a:solidFill>
              </a:endParaRPr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3568633" y="2403408"/>
              <a:ext cx="863324" cy="201500"/>
            </a:xfrm>
            <a:prstGeom prst="roundRect">
              <a:avLst>
                <a:gd name="adj" fmla="val 50000"/>
              </a:avLst>
            </a:prstGeom>
            <a:solidFill>
              <a:srgbClr val="704D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smtClean="0"/>
                <a:t>질문작성하기</a:t>
              </a:r>
              <a:endParaRPr lang="ko-KR" altLang="en-US" sz="700" b="1" dirty="0"/>
            </a:p>
          </p:txBody>
        </p:sp>
        <p:cxnSp>
          <p:nvCxnSpPr>
            <p:cNvPr id="12" name="직선 연결선 11"/>
            <p:cNvCxnSpPr/>
            <p:nvPr/>
          </p:nvCxnSpPr>
          <p:spPr>
            <a:xfrm>
              <a:off x="584884" y="2616413"/>
              <a:ext cx="197708" cy="0"/>
            </a:xfrm>
            <a:prstGeom prst="line">
              <a:avLst/>
            </a:prstGeom>
            <a:ln w="127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3" name="그룹 22"/>
          <p:cNvGrpSpPr/>
          <p:nvPr/>
        </p:nvGrpSpPr>
        <p:grpSpPr>
          <a:xfrm>
            <a:off x="502508" y="6145428"/>
            <a:ext cx="3945925" cy="321635"/>
            <a:chOff x="555949" y="6120712"/>
            <a:chExt cx="3945925" cy="222421"/>
          </a:xfrm>
        </p:grpSpPr>
        <p:sp>
          <p:nvSpPr>
            <p:cNvPr id="24" name="직사각형 23"/>
            <p:cNvSpPr/>
            <p:nvPr/>
          </p:nvSpPr>
          <p:spPr>
            <a:xfrm>
              <a:off x="555949" y="6120712"/>
              <a:ext cx="3945925" cy="2224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err="1" smtClean="0">
                  <a:solidFill>
                    <a:schemeClr val="tx1"/>
                  </a:solidFill>
                </a:rPr>
                <a:t>더보기</a:t>
              </a:r>
              <a:endParaRPr lang="ko-KR" altLang="en-US" sz="700" b="1" dirty="0">
                <a:solidFill>
                  <a:schemeClr val="tx1"/>
                </a:solidFill>
              </a:endParaRPr>
            </a:p>
          </p:txBody>
        </p:sp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91652" y="6158619"/>
              <a:ext cx="136047" cy="130132"/>
            </a:xfrm>
            <a:prstGeom prst="rect">
              <a:avLst/>
            </a:prstGeom>
          </p:spPr>
        </p:pic>
      </p:grpSp>
      <p:graphicFrame>
        <p:nvGraphicFramePr>
          <p:cNvPr id="27" name="표 13"/>
          <p:cNvGraphicFramePr/>
          <p:nvPr>
            <p:extLst>
              <p:ext uri="{D42A27DB-BD31-4B8C-83A1-F6EECF244321}">
                <p14:modId xmlns:p14="http://schemas.microsoft.com/office/powerpoint/2010/main" val="2815178146"/>
              </p:ext>
            </p:extLst>
          </p:nvPr>
        </p:nvGraphicFramePr>
        <p:xfrm>
          <a:off x="8494595" y="2374311"/>
          <a:ext cx="3491813" cy="1297716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83316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 err="1"/>
                        <a:t>기능명</a:t>
                      </a:r>
                      <a:endParaRPr sz="1500" b="1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5</a:t>
                      </a:r>
                      <a:endParaRPr sz="15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en-US" altLang="ko-KR" dirty="0" smtClean="0"/>
                        <a:t>Q&amp;A</a:t>
                      </a:r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세미나에 대해 궁금한 것을 물어 볼 수 </a:t>
                      </a:r>
                      <a:r>
                        <a:rPr lang="ko-KR" altLang="en-US" sz="1200" baseline="0" dirty="0" err="1" smtClean="0"/>
                        <a:t>있</a:t>
                      </a:r>
                      <a:r>
                        <a:rPr lang="ko-KR" altLang="en-US" sz="1200" baseline="0" dirty="0" smtClean="0"/>
                        <a:t> 는 공간으로 주최자만 </a:t>
                      </a:r>
                      <a:r>
                        <a:rPr lang="ko-KR" altLang="en-US" sz="1200" baseline="0" dirty="0" err="1" smtClean="0"/>
                        <a:t>답글을</a:t>
                      </a:r>
                      <a:r>
                        <a:rPr lang="ko-KR" altLang="en-US" sz="1200" baseline="0" dirty="0" smtClean="0"/>
                        <a:t> 달 수 있음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28" name="직사각형 27"/>
          <p:cNvSpPr/>
          <p:nvPr/>
        </p:nvSpPr>
        <p:spPr>
          <a:xfrm>
            <a:off x="387176" y="1977281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5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15137" y="2149680"/>
            <a:ext cx="2437971" cy="3216321"/>
          </a:xfrm>
          <a:prstGeom prst="rect">
            <a:avLst/>
          </a:prstGeom>
        </p:spPr>
      </p:pic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7263151"/>
              </p:ext>
            </p:extLst>
          </p:nvPr>
        </p:nvGraphicFramePr>
        <p:xfrm>
          <a:off x="128482" y="1290487"/>
          <a:ext cx="8032096" cy="533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3340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808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pic>
        <p:nvPicPr>
          <p:cNvPr id="8" name="그림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08822" y="2945264"/>
            <a:ext cx="2539611" cy="2214492"/>
          </a:xfrm>
          <a:prstGeom prst="rect">
            <a:avLst/>
          </a:prstGeom>
        </p:spPr>
      </p:pic>
      <p:graphicFrame>
        <p:nvGraphicFramePr>
          <p:cNvPr id="31" name="표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3423514"/>
              </p:ext>
            </p:extLst>
          </p:nvPr>
        </p:nvGraphicFramePr>
        <p:xfrm>
          <a:off x="8494595" y="1278169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6" name="직사각형 25"/>
          <p:cNvSpPr/>
          <p:nvPr/>
        </p:nvSpPr>
        <p:spPr>
          <a:xfrm>
            <a:off x="87237" y="222351"/>
            <a:ext cx="9706504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>
                <a:solidFill>
                  <a:schemeClr val="bg1"/>
                </a:solidFill>
              </a:rPr>
              <a:t>웹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문의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dirty="0" err="1" smtClean="0">
                <a:solidFill>
                  <a:schemeClr val="bg1"/>
                </a:solidFill>
                <a:latin typeface="+mj-lt"/>
              </a:rPr>
              <a:t>모달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19816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369" y="1532388"/>
            <a:ext cx="10378571" cy="50865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229905" y="222351"/>
            <a:ext cx="9421169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구</a:t>
            </a: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>
                <a:solidFill>
                  <a:schemeClr val="bg1"/>
                </a:solidFill>
              </a:rPr>
              <a:t>웹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문의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dirty="0" err="1" smtClean="0">
                <a:solidFill>
                  <a:schemeClr val="bg1"/>
                </a:solidFill>
                <a:latin typeface="+mj-lt"/>
              </a:rPr>
              <a:t>모달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0197" y="3171515"/>
            <a:ext cx="4050571" cy="121309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4604952" y="2734963"/>
            <a:ext cx="2446638" cy="229011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062005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220226826"/>
              </p:ext>
            </p:extLst>
          </p:nvPr>
        </p:nvGraphicFramePr>
        <p:xfrm>
          <a:off x="8534283" y="2405366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6</a:t>
                      </a:r>
                      <a:endParaRPr sz="15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en-US" altLang="ko-KR" dirty="0" smtClean="0"/>
                        <a:t>Q&amp;A(</a:t>
                      </a:r>
                      <a:r>
                        <a:rPr lang="ko-KR" altLang="en-US" dirty="0" err="1" smtClean="0"/>
                        <a:t>더보기</a:t>
                      </a:r>
                      <a:r>
                        <a:rPr lang="en-US" altLang="ko-KR" dirty="0" smtClean="0"/>
                        <a:t>)</a:t>
                      </a:r>
                    </a:p>
                    <a:p>
                      <a:pPr marL="171450" indent="-171450" algn="l">
                        <a:buFontTx/>
                        <a:buChar char="-"/>
                        <a:defRPr sz="1500"/>
                      </a:pPr>
                      <a:r>
                        <a:rPr lang="ko-KR" altLang="en-US" sz="1200" dirty="0" smtClean="0"/>
                        <a:t>세미나 상세페이지의 </a:t>
                      </a:r>
                      <a:r>
                        <a:rPr lang="ko-KR" altLang="en-US" sz="1200" dirty="0" err="1" smtClean="0"/>
                        <a:t>더보기를</a:t>
                      </a:r>
                      <a:r>
                        <a:rPr lang="ko-KR" altLang="en-US" sz="1200" dirty="0" smtClean="0"/>
                        <a:t> 클릭하면 페이지가 이동하여 더 많은 </a:t>
                      </a:r>
                      <a:r>
                        <a:rPr lang="en-US" altLang="ko-KR" sz="1200" dirty="0" smtClean="0"/>
                        <a:t>Q&amp;A</a:t>
                      </a:r>
                      <a:r>
                        <a:rPr lang="ko-KR" altLang="en-US" sz="1200" dirty="0" smtClean="0"/>
                        <a:t>를 </a:t>
                      </a:r>
                      <a:r>
                        <a:rPr lang="ko-KR" altLang="en-US" sz="1200" dirty="0" err="1" smtClean="0"/>
                        <a:t>볼수</a:t>
                      </a:r>
                      <a:r>
                        <a:rPr lang="ko-KR" altLang="en-US" sz="1200" dirty="0" smtClean="0"/>
                        <a:t> 있음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8261505"/>
              </p:ext>
            </p:extLst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sp>
        <p:nvSpPr>
          <p:cNvPr id="26" name="직사각형 25"/>
          <p:cNvSpPr/>
          <p:nvPr/>
        </p:nvSpPr>
        <p:spPr>
          <a:xfrm>
            <a:off x="3579237" y="1690573"/>
            <a:ext cx="1153300" cy="6755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solidFill>
                  <a:schemeClr val="tx1"/>
                </a:solidFill>
              </a:rPr>
              <a:t>세미나 문의</a:t>
            </a:r>
            <a:endParaRPr lang="ko-KR" altLang="en-US" sz="1200" b="1" dirty="0">
              <a:solidFill>
                <a:srgbClr val="704DE4"/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9753" y="6223761"/>
            <a:ext cx="1333974" cy="344798"/>
          </a:xfrm>
          <a:prstGeom prst="rect">
            <a:avLst/>
          </a:prstGeom>
        </p:spPr>
      </p:pic>
      <p:grpSp>
        <p:nvGrpSpPr>
          <p:cNvPr id="19" name="그룹 18"/>
          <p:cNvGrpSpPr/>
          <p:nvPr/>
        </p:nvGrpSpPr>
        <p:grpSpPr>
          <a:xfrm>
            <a:off x="2358620" y="2211128"/>
            <a:ext cx="3737558" cy="4012633"/>
            <a:chOff x="2278870" y="2509570"/>
            <a:chExt cx="3737558" cy="4012633"/>
          </a:xfrm>
        </p:grpSpPr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78870" y="2509570"/>
              <a:ext cx="3737558" cy="2886731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58620" y="5363621"/>
              <a:ext cx="3657808" cy="1158582"/>
            </a:xfrm>
            <a:prstGeom prst="rect">
              <a:avLst/>
            </a:prstGeom>
          </p:spPr>
        </p:pic>
      </p:grpSp>
      <p:sp>
        <p:nvSpPr>
          <p:cNvPr id="20" name="직사각형 19"/>
          <p:cNvSpPr/>
          <p:nvPr/>
        </p:nvSpPr>
        <p:spPr>
          <a:xfrm>
            <a:off x="2287108" y="2211128"/>
            <a:ext cx="3737558" cy="4012633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1817552" y="1953186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6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3140661"/>
              </p:ext>
            </p:extLst>
          </p:nvPr>
        </p:nvGraphicFramePr>
        <p:xfrm>
          <a:off x="8534283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sh_user_w_semiDetail_detail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5" name="직사각형 24"/>
          <p:cNvSpPr/>
          <p:nvPr/>
        </p:nvSpPr>
        <p:spPr>
          <a:xfrm>
            <a:off x="191559" y="250114"/>
            <a:ext cx="9421169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>
                <a:solidFill>
                  <a:schemeClr val="bg1"/>
                </a:solidFill>
              </a:rPr>
              <a:t>웹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문의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상세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12847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222321" y="195295"/>
            <a:ext cx="9308960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>
                <a:solidFill>
                  <a:schemeClr val="bg1"/>
                </a:solidFill>
              </a:rPr>
              <a:t>웹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세미나문의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상세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569" y="1814015"/>
            <a:ext cx="7672916" cy="441702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6" name="그룹 5"/>
          <p:cNvGrpSpPr/>
          <p:nvPr/>
        </p:nvGrpSpPr>
        <p:grpSpPr>
          <a:xfrm>
            <a:off x="6980718" y="2218440"/>
            <a:ext cx="5049794" cy="3476367"/>
            <a:chOff x="2204881" y="2055642"/>
            <a:chExt cx="5049794" cy="3476367"/>
          </a:xfrm>
        </p:grpSpPr>
        <p:sp>
          <p:nvSpPr>
            <p:cNvPr id="7" name="직사각형 6"/>
            <p:cNvSpPr/>
            <p:nvPr/>
          </p:nvSpPr>
          <p:spPr>
            <a:xfrm>
              <a:off x="2204881" y="2055642"/>
              <a:ext cx="5049794" cy="3476367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67684" y="3764166"/>
              <a:ext cx="3133260" cy="12366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84208" y="5124021"/>
              <a:ext cx="4588477" cy="1552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" name="Picture 4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56636" y="2220399"/>
              <a:ext cx="4694952" cy="10544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494918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b="0"/>
              <a:t>[</a:t>
            </a:r>
            <a:r>
              <a:rPr lang="ko-KR" altLang="en-US" sz="2800" b="0"/>
              <a:t>화면설계</a:t>
            </a:r>
            <a:r>
              <a:rPr lang="en-US" altLang="ko-KR" sz="2800" b="0"/>
              <a:t>] </a:t>
            </a:r>
            <a:r>
              <a:rPr lang="ko-KR" altLang="en-US" sz="2800" b="0"/>
              <a:t>사용자 </a:t>
            </a:r>
            <a:r>
              <a:rPr lang="en-US" altLang="ko-KR" sz="2800" b="0"/>
              <a:t>– </a:t>
            </a:r>
            <a:r>
              <a:rPr lang="ko-KR" altLang="en-US" sz="2800" b="0"/>
              <a:t>웹 </a:t>
            </a:r>
            <a:r>
              <a:rPr lang="en-US" altLang="ko-KR" sz="2800" b="0" smtClean="0"/>
              <a:t>– </a:t>
            </a:r>
            <a:r>
              <a:rPr lang="ko-KR" altLang="en-US" sz="2800" b="0" smtClean="0"/>
              <a:t>비밀번호 찾기</a:t>
            </a:r>
            <a:r>
              <a:rPr lang="ko-KR" altLang="en-US" sz="1600" b="0" smtClean="0"/>
              <a:t> </a:t>
            </a:r>
            <a:endParaRPr lang="ko-KR" altLang="en-US"/>
          </a:p>
        </p:txBody>
      </p:sp>
      <p:sp>
        <p:nvSpPr>
          <p:cNvPr id="4" name="Google Shape;168;g7c553259d1_0_81"/>
          <p:cNvSpPr/>
          <p:nvPr/>
        </p:nvSpPr>
        <p:spPr>
          <a:xfrm>
            <a:off x="557356" y="1359647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5" name="Google Shape;169;g7c553259d1_0_81"/>
          <p:cNvGraphicFramePr/>
          <p:nvPr>
            <p:extLst/>
          </p:nvPr>
        </p:nvGraphicFramePr>
        <p:xfrm>
          <a:off x="8501614" y="3571468"/>
          <a:ext cx="2869750" cy="222072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아이디와 이메일을 비교하여 비밀번호 변경 처리 프로세스로 이동한다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/>
          </p:nvPr>
        </p:nvGraphicFramePr>
        <p:xfrm>
          <a:off x="8501614" y="2455885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kb_user_w_findPass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335" y="1810509"/>
            <a:ext cx="5953125" cy="444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472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4860982"/>
              </p:ext>
            </p:extLst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943" y="2435346"/>
            <a:ext cx="4333416" cy="357522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7348" y="2435346"/>
            <a:ext cx="2599362" cy="2374905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288322" y="2022804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7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6" name="표 13"/>
          <p:cNvGraphicFramePr/>
          <p:nvPr>
            <p:extLst>
              <p:ext uri="{D42A27DB-BD31-4B8C-83A1-F6EECF244321}">
                <p14:modId xmlns:p14="http://schemas.microsoft.com/office/powerpoint/2010/main" val="1051489609"/>
              </p:ext>
            </p:extLst>
          </p:nvPr>
        </p:nvGraphicFramePr>
        <p:xfrm>
          <a:off x="8477462" y="2396021"/>
          <a:ext cx="3491813" cy="2212116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83316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 err="1"/>
                        <a:t>기능명</a:t>
                      </a:r>
                      <a:endParaRPr sz="1500" b="1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7</a:t>
                      </a:r>
                      <a:endParaRPr sz="15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세미나</a:t>
                      </a:r>
                      <a:endParaRPr lang="en-US" altLang="ko-KR" dirty="0" smtClean="0"/>
                    </a:p>
                    <a:p>
                      <a:pPr marL="171450" indent="-171450" algn="l">
                        <a:buFontTx/>
                        <a:buChar char="-"/>
                        <a:defRPr sz="1500"/>
                      </a:pPr>
                      <a:r>
                        <a:rPr lang="ko-KR" altLang="en-US" sz="1200" baseline="0" dirty="0" smtClean="0"/>
                        <a:t>세미나에 대한 정보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8</a:t>
                      </a:r>
                      <a:endParaRPr sz="1500" dirty="0"/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sz="1500" dirty="0" smtClean="0"/>
                        <a:t>결제 예정 금액</a:t>
                      </a:r>
                      <a:endParaRPr lang="en-US" altLang="ko-KR" sz="1500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 </a:t>
                      </a:r>
                      <a:r>
                        <a:rPr lang="ko-KR" altLang="en-US" sz="1200" dirty="0" smtClean="0"/>
                        <a:t>최종 결제 금액 표시</a:t>
                      </a:r>
                    </a:p>
                    <a:p>
                      <a:pPr algn="l">
                        <a:defRPr sz="1500"/>
                      </a:pPr>
                      <a:endParaRPr sz="1200" dirty="0"/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7" name="직사각형 16"/>
          <p:cNvSpPr/>
          <p:nvPr/>
        </p:nvSpPr>
        <p:spPr>
          <a:xfrm>
            <a:off x="5219369" y="2062679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8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729946" y="2792627"/>
            <a:ext cx="2842054" cy="2363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b="1" dirty="0" smtClean="0">
                <a:solidFill>
                  <a:schemeClr val="tx1"/>
                </a:solidFill>
              </a:rPr>
              <a:t>IT </a:t>
            </a:r>
            <a:r>
              <a:rPr lang="ko-KR" altLang="en-US" sz="1100" b="1" dirty="0" smtClean="0">
                <a:solidFill>
                  <a:schemeClr val="tx1"/>
                </a:solidFill>
              </a:rPr>
              <a:t>최신 </a:t>
            </a:r>
            <a:r>
              <a:rPr lang="ko-KR" altLang="en-US" sz="1100" b="1" dirty="0" err="1" smtClean="0">
                <a:solidFill>
                  <a:schemeClr val="tx1"/>
                </a:solidFill>
              </a:rPr>
              <a:t>트렌드</a:t>
            </a:r>
            <a:r>
              <a:rPr lang="ko-KR" altLang="en-US" sz="1100" b="1" dirty="0" smtClean="0">
                <a:solidFill>
                  <a:schemeClr val="tx1"/>
                </a:solidFill>
              </a:rPr>
              <a:t> 공유 세미나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729946" y="3169805"/>
            <a:ext cx="3079552" cy="4329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 smtClean="0">
                <a:solidFill>
                  <a:schemeClr val="tx1"/>
                </a:solidFill>
              </a:rPr>
              <a:t>IT </a:t>
            </a:r>
            <a:r>
              <a:rPr lang="ko-KR" altLang="en-US" sz="800" dirty="0" smtClean="0">
                <a:solidFill>
                  <a:schemeClr val="tx1"/>
                </a:solidFill>
              </a:rPr>
              <a:t>최신 </a:t>
            </a:r>
            <a:r>
              <a:rPr lang="ko-KR" altLang="en-US" sz="800" dirty="0" err="1" smtClean="0">
                <a:solidFill>
                  <a:schemeClr val="tx1"/>
                </a:solidFill>
              </a:rPr>
              <a:t>트렌드</a:t>
            </a:r>
            <a:r>
              <a:rPr lang="ko-KR" altLang="en-US" sz="800" dirty="0" smtClean="0">
                <a:solidFill>
                  <a:schemeClr val="tx1"/>
                </a:solidFill>
              </a:rPr>
              <a:t> 공유 세미나는 </a:t>
            </a:r>
            <a:r>
              <a:rPr lang="en-US" altLang="ko-KR" sz="800" dirty="0" smtClean="0">
                <a:solidFill>
                  <a:schemeClr val="tx1"/>
                </a:solidFill>
              </a:rPr>
              <a:t>IT </a:t>
            </a:r>
            <a:r>
              <a:rPr lang="ko-KR" altLang="en-US" sz="800" dirty="0" smtClean="0">
                <a:solidFill>
                  <a:schemeClr val="tx1"/>
                </a:solidFill>
              </a:rPr>
              <a:t>정보를 공유합니다</a:t>
            </a:r>
            <a:r>
              <a:rPr lang="en-US" altLang="ko-KR" sz="800" dirty="0" smtClean="0">
                <a:solidFill>
                  <a:schemeClr val="tx1"/>
                </a:solidFill>
              </a:rPr>
              <a:t>. </a:t>
            </a:r>
            <a:r>
              <a:rPr lang="ko-KR" altLang="en-US" sz="800" dirty="0" smtClean="0">
                <a:solidFill>
                  <a:schemeClr val="tx1"/>
                </a:solidFill>
              </a:rPr>
              <a:t>주로 노트북</a:t>
            </a:r>
            <a:r>
              <a:rPr lang="en-US" altLang="ko-KR" sz="800" dirty="0" smtClean="0">
                <a:solidFill>
                  <a:schemeClr val="tx1"/>
                </a:solidFill>
              </a:rPr>
              <a:t>, </a:t>
            </a:r>
            <a:r>
              <a:rPr lang="ko-KR" altLang="en-US" sz="800" dirty="0" smtClean="0">
                <a:solidFill>
                  <a:schemeClr val="tx1"/>
                </a:solidFill>
              </a:rPr>
              <a:t>데스크톱</a:t>
            </a:r>
            <a:r>
              <a:rPr lang="en-US" altLang="ko-KR" sz="800" dirty="0" smtClean="0">
                <a:solidFill>
                  <a:schemeClr val="tx1"/>
                </a:solidFill>
              </a:rPr>
              <a:t>, </a:t>
            </a:r>
            <a:r>
              <a:rPr lang="ko-KR" altLang="en-US" sz="800" dirty="0" smtClean="0">
                <a:solidFill>
                  <a:schemeClr val="tx1"/>
                </a:solidFill>
              </a:rPr>
              <a:t>휴대폰에 대해 토론하고 친목을 도모합니다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3446" y="4434801"/>
            <a:ext cx="3885591" cy="1064103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862739" y="4333353"/>
            <a:ext cx="3883823" cy="16143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r>
              <a:rPr lang="en-US" altLang="ko-KR" sz="700" dirty="0" smtClean="0">
                <a:solidFill>
                  <a:schemeClr val="tx1"/>
                </a:solidFill>
              </a:rPr>
              <a:t>IT </a:t>
            </a:r>
            <a:r>
              <a:rPr lang="ko-KR" altLang="en-US" sz="700" dirty="0" smtClean="0">
                <a:solidFill>
                  <a:schemeClr val="tx1"/>
                </a:solidFill>
              </a:rPr>
              <a:t>최신 </a:t>
            </a:r>
            <a:r>
              <a:rPr lang="ko-KR" altLang="en-US" sz="700" dirty="0" err="1" smtClean="0">
                <a:solidFill>
                  <a:schemeClr val="tx1"/>
                </a:solidFill>
              </a:rPr>
              <a:t>트렌드</a:t>
            </a:r>
            <a:r>
              <a:rPr lang="ko-KR" altLang="en-US" sz="700" dirty="0" smtClean="0">
                <a:solidFill>
                  <a:schemeClr val="tx1"/>
                </a:solidFill>
              </a:rPr>
              <a:t> 공유 세미나는 </a:t>
            </a:r>
            <a:r>
              <a:rPr lang="en-US" altLang="ko-KR" sz="700" dirty="0" smtClean="0">
                <a:solidFill>
                  <a:schemeClr val="tx1"/>
                </a:solidFill>
              </a:rPr>
              <a:t>IT </a:t>
            </a:r>
            <a:r>
              <a:rPr lang="ko-KR" altLang="en-US" sz="700" dirty="0" smtClean="0">
                <a:solidFill>
                  <a:schemeClr val="tx1"/>
                </a:solidFill>
              </a:rPr>
              <a:t>정보를 공유합니다</a:t>
            </a:r>
            <a:r>
              <a:rPr lang="en-US" altLang="ko-KR" sz="700" dirty="0" smtClean="0">
                <a:solidFill>
                  <a:schemeClr val="tx1"/>
                </a:solidFill>
              </a:rPr>
              <a:t>. </a:t>
            </a:r>
            <a:r>
              <a:rPr lang="ko-KR" altLang="en-US" sz="700" dirty="0" smtClean="0">
                <a:solidFill>
                  <a:schemeClr val="tx1"/>
                </a:solidFill>
              </a:rPr>
              <a:t>주로 노트북</a:t>
            </a:r>
            <a:r>
              <a:rPr lang="en-US" altLang="ko-KR" sz="700" dirty="0" smtClean="0">
                <a:solidFill>
                  <a:schemeClr val="tx1"/>
                </a:solidFill>
              </a:rPr>
              <a:t>, </a:t>
            </a:r>
            <a:r>
              <a:rPr lang="ko-KR" altLang="en-US" sz="700" dirty="0" smtClean="0">
                <a:solidFill>
                  <a:schemeClr val="tx1"/>
                </a:solidFill>
              </a:rPr>
              <a:t>데스크톱</a:t>
            </a:r>
            <a:r>
              <a:rPr lang="en-US" altLang="ko-KR" sz="700" dirty="0" smtClean="0">
                <a:solidFill>
                  <a:schemeClr val="tx1"/>
                </a:solidFill>
              </a:rPr>
              <a:t>, </a:t>
            </a:r>
            <a:r>
              <a:rPr lang="ko-KR" altLang="en-US" sz="700" dirty="0" smtClean="0">
                <a:solidFill>
                  <a:schemeClr val="tx1"/>
                </a:solidFill>
              </a:rPr>
              <a:t>휴대폰에 대해 토론하고 친목을 도모합니다 </a:t>
            </a:r>
            <a:r>
              <a:rPr lang="en-US" altLang="ko-KR" sz="700" dirty="0">
                <a:solidFill>
                  <a:schemeClr val="tx1"/>
                </a:solidFill>
              </a:rPr>
              <a:t>IT </a:t>
            </a:r>
            <a:r>
              <a:rPr lang="ko-KR" altLang="en-US" sz="700" dirty="0">
                <a:solidFill>
                  <a:schemeClr val="tx1"/>
                </a:solidFill>
              </a:rPr>
              <a:t>최신 </a:t>
            </a:r>
            <a:r>
              <a:rPr lang="ko-KR" altLang="en-US" sz="700" dirty="0" err="1">
                <a:solidFill>
                  <a:schemeClr val="tx1"/>
                </a:solidFill>
              </a:rPr>
              <a:t>트렌드</a:t>
            </a:r>
            <a:r>
              <a:rPr lang="ko-KR" altLang="en-US" sz="700" dirty="0">
                <a:solidFill>
                  <a:schemeClr val="tx1"/>
                </a:solidFill>
              </a:rPr>
              <a:t> 공유 세미나는 </a:t>
            </a:r>
            <a:r>
              <a:rPr lang="en-US" altLang="ko-KR" sz="700" dirty="0">
                <a:solidFill>
                  <a:schemeClr val="tx1"/>
                </a:solidFill>
              </a:rPr>
              <a:t>IT </a:t>
            </a:r>
            <a:r>
              <a:rPr lang="ko-KR" altLang="en-US" sz="700" dirty="0">
                <a:solidFill>
                  <a:schemeClr val="tx1"/>
                </a:solidFill>
              </a:rPr>
              <a:t>정보를 공유합니다</a:t>
            </a:r>
            <a:r>
              <a:rPr lang="en-US" altLang="ko-KR" sz="700" dirty="0">
                <a:solidFill>
                  <a:schemeClr val="tx1"/>
                </a:solidFill>
              </a:rPr>
              <a:t>. </a:t>
            </a:r>
            <a:r>
              <a:rPr lang="ko-KR" altLang="en-US" sz="700" dirty="0">
                <a:solidFill>
                  <a:schemeClr val="tx1"/>
                </a:solidFill>
              </a:rPr>
              <a:t>주로 노트북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데스크톱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휴대폰에 대해 토론하고 친목을 </a:t>
            </a:r>
            <a:r>
              <a:rPr lang="ko-KR" altLang="en-US" sz="700" dirty="0" smtClean="0">
                <a:solidFill>
                  <a:schemeClr val="tx1"/>
                </a:solidFill>
              </a:rPr>
              <a:t>도모합니다</a:t>
            </a:r>
            <a:r>
              <a:rPr lang="en-US" altLang="ko-KR" sz="700" dirty="0">
                <a:solidFill>
                  <a:schemeClr val="tx1"/>
                </a:solidFill>
              </a:rPr>
              <a:t>IT </a:t>
            </a:r>
            <a:r>
              <a:rPr lang="ko-KR" altLang="en-US" sz="700" dirty="0">
                <a:solidFill>
                  <a:schemeClr val="tx1"/>
                </a:solidFill>
              </a:rPr>
              <a:t>최신 </a:t>
            </a:r>
            <a:r>
              <a:rPr lang="ko-KR" altLang="en-US" sz="700" dirty="0" err="1">
                <a:solidFill>
                  <a:schemeClr val="tx1"/>
                </a:solidFill>
              </a:rPr>
              <a:t>트렌드</a:t>
            </a:r>
            <a:r>
              <a:rPr lang="ko-KR" altLang="en-US" sz="700" dirty="0">
                <a:solidFill>
                  <a:schemeClr val="tx1"/>
                </a:solidFill>
              </a:rPr>
              <a:t> 공유 세미나는 </a:t>
            </a:r>
            <a:r>
              <a:rPr lang="en-US" altLang="ko-KR" sz="700" dirty="0">
                <a:solidFill>
                  <a:schemeClr val="tx1"/>
                </a:solidFill>
              </a:rPr>
              <a:t>IT </a:t>
            </a:r>
            <a:r>
              <a:rPr lang="ko-KR" altLang="en-US" sz="700" dirty="0">
                <a:solidFill>
                  <a:schemeClr val="tx1"/>
                </a:solidFill>
              </a:rPr>
              <a:t>정보를 공유합니다</a:t>
            </a:r>
            <a:r>
              <a:rPr lang="en-US" altLang="ko-KR" sz="700" dirty="0">
                <a:solidFill>
                  <a:schemeClr val="tx1"/>
                </a:solidFill>
              </a:rPr>
              <a:t>. </a:t>
            </a:r>
            <a:r>
              <a:rPr lang="ko-KR" altLang="en-US" sz="700" dirty="0">
                <a:solidFill>
                  <a:schemeClr val="tx1"/>
                </a:solidFill>
              </a:rPr>
              <a:t>주로 노트북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데스크톱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휴대폰에 대해 토론하고 친목을 </a:t>
            </a:r>
            <a:r>
              <a:rPr lang="ko-KR" altLang="en-US" sz="700" dirty="0" smtClean="0">
                <a:solidFill>
                  <a:schemeClr val="tx1"/>
                </a:solidFill>
              </a:rPr>
              <a:t>도모합니다</a:t>
            </a:r>
            <a:r>
              <a:rPr lang="en-US" altLang="ko-KR" sz="700" dirty="0" smtClean="0">
                <a:solidFill>
                  <a:schemeClr val="tx1"/>
                </a:solidFill>
              </a:rPr>
              <a:t>IT </a:t>
            </a:r>
            <a:r>
              <a:rPr lang="ko-KR" altLang="en-US" sz="700" dirty="0">
                <a:solidFill>
                  <a:schemeClr val="tx1"/>
                </a:solidFill>
              </a:rPr>
              <a:t>최신 </a:t>
            </a:r>
            <a:r>
              <a:rPr lang="ko-KR" altLang="en-US" sz="700" dirty="0" err="1">
                <a:solidFill>
                  <a:schemeClr val="tx1"/>
                </a:solidFill>
              </a:rPr>
              <a:t>트렌드</a:t>
            </a:r>
            <a:r>
              <a:rPr lang="ko-KR" altLang="en-US" sz="700" dirty="0">
                <a:solidFill>
                  <a:schemeClr val="tx1"/>
                </a:solidFill>
              </a:rPr>
              <a:t> 공유 세미나는 </a:t>
            </a:r>
            <a:r>
              <a:rPr lang="en-US" altLang="ko-KR" sz="700" dirty="0">
                <a:solidFill>
                  <a:schemeClr val="tx1"/>
                </a:solidFill>
              </a:rPr>
              <a:t>IT </a:t>
            </a:r>
            <a:r>
              <a:rPr lang="ko-KR" altLang="en-US" sz="700" dirty="0">
                <a:solidFill>
                  <a:schemeClr val="tx1"/>
                </a:solidFill>
              </a:rPr>
              <a:t>정보를 공유합니다</a:t>
            </a:r>
            <a:r>
              <a:rPr lang="en-US" altLang="ko-KR" sz="700" dirty="0">
                <a:solidFill>
                  <a:schemeClr val="tx1"/>
                </a:solidFill>
              </a:rPr>
              <a:t>. </a:t>
            </a:r>
            <a:r>
              <a:rPr lang="ko-KR" altLang="en-US" sz="700" dirty="0">
                <a:solidFill>
                  <a:schemeClr val="tx1"/>
                </a:solidFill>
              </a:rPr>
              <a:t>주로 노트북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데스크톱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휴대폰에 대해 토론하고 친목을 </a:t>
            </a:r>
            <a:r>
              <a:rPr lang="ko-KR" altLang="en-US" sz="700" dirty="0" smtClean="0">
                <a:solidFill>
                  <a:schemeClr val="tx1"/>
                </a:solidFill>
              </a:rPr>
              <a:t>도모합니다</a:t>
            </a:r>
            <a:r>
              <a:rPr lang="en-US" altLang="ko-KR" sz="700" dirty="0" smtClean="0">
                <a:solidFill>
                  <a:schemeClr val="tx1"/>
                </a:solidFill>
              </a:rPr>
              <a:t>IT </a:t>
            </a:r>
            <a:r>
              <a:rPr lang="ko-KR" altLang="en-US" sz="700" dirty="0">
                <a:solidFill>
                  <a:schemeClr val="tx1"/>
                </a:solidFill>
              </a:rPr>
              <a:t>최신 </a:t>
            </a:r>
            <a:r>
              <a:rPr lang="ko-KR" altLang="en-US" sz="700" dirty="0" err="1">
                <a:solidFill>
                  <a:schemeClr val="tx1"/>
                </a:solidFill>
              </a:rPr>
              <a:t>트렌드</a:t>
            </a:r>
            <a:r>
              <a:rPr lang="ko-KR" altLang="en-US" sz="700" dirty="0">
                <a:solidFill>
                  <a:schemeClr val="tx1"/>
                </a:solidFill>
              </a:rPr>
              <a:t> 공유 세미나는 </a:t>
            </a:r>
            <a:r>
              <a:rPr lang="en-US" altLang="ko-KR" sz="700" dirty="0">
                <a:solidFill>
                  <a:schemeClr val="tx1"/>
                </a:solidFill>
              </a:rPr>
              <a:t>IT </a:t>
            </a:r>
            <a:r>
              <a:rPr lang="ko-KR" altLang="en-US" sz="700" dirty="0">
                <a:solidFill>
                  <a:schemeClr val="tx1"/>
                </a:solidFill>
              </a:rPr>
              <a:t>정보를 공유합니다</a:t>
            </a:r>
            <a:r>
              <a:rPr lang="en-US" altLang="ko-KR" sz="700" dirty="0">
                <a:solidFill>
                  <a:schemeClr val="tx1"/>
                </a:solidFill>
              </a:rPr>
              <a:t>. </a:t>
            </a:r>
            <a:r>
              <a:rPr lang="ko-KR" altLang="en-US" sz="700" dirty="0">
                <a:solidFill>
                  <a:schemeClr val="tx1"/>
                </a:solidFill>
              </a:rPr>
              <a:t>주로 노트북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데스크톱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휴대폰에 대해 토론하고 친목을 </a:t>
            </a:r>
            <a:r>
              <a:rPr lang="ko-KR" altLang="en-US" sz="700" dirty="0" smtClean="0">
                <a:solidFill>
                  <a:schemeClr val="tx1"/>
                </a:solidFill>
              </a:rPr>
              <a:t>도모합니다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764692" y="1952368"/>
            <a:ext cx="944345" cy="2965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 smtClean="0">
                <a:solidFill>
                  <a:schemeClr val="tx1"/>
                </a:solidFill>
              </a:rPr>
              <a:t>신청하기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510743" y="2415339"/>
            <a:ext cx="944345" cy="1897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 smtClean="0">
                <a:solidFill>
                  <a:schemeClr val="tx1"/>
                </a:solidFill>
              </a:rPr>
              <a:t>신청 세미나</a:t>
            </a:r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5491217" y="2865728"/>
            <a:ext cx="513217" cy="1443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 smtClean="0">
                <a:solidFill>
                  <a:schemeClr val="bg1">
                    <a:lumMod val="50000"/>
                  </a:schemeClr>
                </a:solidFill>
              </a:rPr>
              <a:t>날짜</a:t>
            </a:r>
            <a:endParaRPr lang="ko-KR" altLang="en-US" sz="7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5491217" y="3232736"/>
            <a:ext cx="513217" cy="1443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smtClean="0">
                <a:solidFill>
                  <a:schemeClr val="bg1">
                    <a:lumMod val="50000"/>
                  </a:schemeClr>
                </a:solidFill>
              </a:rPr>
              <a:t>시간</a:t>
            </a:r>
            <a:endParaRPr lang="ko-KR" altLang="en-US" sz="7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5430134" y="3608533"/>
            <a:ext cx="574300" cy="1215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 smtClean="0">
                <a:solidFill>
                  <a:schemeClr val="bg1">
                    <a:lumMod val="50000"/>
                  </a:schemeClr>
                </a:solidFill>
              </a:rPr>
              <a:t>신청인원</a:t>
            </a:r>
            <a:endParaRPr lang="ko-KR" altLang="en-US" sz="7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14873" y="4436591"/>
            <a:ext cx="383016" cy="141857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45811" y="4434801"/>
            <a:ext cx="501868" cy="190101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00089" y="4412255"/>
            <a:ext cx="276264" cy="190527"/>
          </a:xfrm>
          <a:prstGeom prst="rect">
            <a:avLst/>
          </a:prstGeom>
        </p:spPr>
      </p:pic>
      <p:sp>
        <p:nvSpPr>
          <p:cNvPr id="28" name="직사각형 27"/>
          <p:cNvSpPr/>
          <p:nvPr/>
        </p:nvSpPr>
        <p:spPr>
          <a:xfrm>
            <a:off x="3764692" y="2032966"/>
            <a:ext cx="1013254" cy="156518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b="1" smtClean="0">
                <a:solidFill>
                  <a:schemeClr val="tx1"/>
                </a:solidFill>
              </a:rPr>
              <a:t>바로 예약하기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303073"/>
              </p:ext>
            </p:extLst>
          </p:nvPr>
        </p:nvGraphicFramePr>
        <p:xfrm>
          <a:off x="8477462" y="1299879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sh_user_w_semiPay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9" name="직사각형 28"/>
          <p:cNvSpPr/>
          <p:nvPr/>
        </p:nvSpPr>
        <p:spPr>
          <a:xfrm>
            <a:off x="114866" y="241014"/>
            <a:ext cx="707918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웹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결제 페이지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1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85638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18" name="그림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7348" y="2435346"/>
            <a:ext cx="2599362" cy="2374905"/>
          </a:xfrm>
          <a:prstGeom prst="rect">
            <a:avLst/>
          </a:prstGeom>
        </p:spPr>
      </p:pic>
      <p:graphicFrame>
        <p:nvGraphicFramePr>
          <p:cNvPr id="15" name="표 13"/>
          <p:cNvGraphicFramePr/>
          <p:nvPr>
            <p:extLst>
              <p:ext uri="{D42A27DB-BD31-4B8C-83A1-F6EECF244321}">
                <p14:modId xmlns:p14="http://schemas.microsoft.com/office/powerpoint/2010/main" val="3634156312"/>
              </p:ext>
            </p:extLst>
          </p:nvPr>
        </p:nvGraphicFramePr>
        <p:xfrm>
          <a:off x="8528994" y="2379658"/>
          <a:ext cx="3491813" cy="1297716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83316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 err="1"/>
                        <a:t>기능명</a:t>
                      </a:r>
                      <a:endParaRPr sz="1500" b="1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7</a:t>
                      </a:r>
                      <a:endParaRPr sz="15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신청자 정보 입력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신청자명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연락처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err="1" smtClean="0"/>
                        <a:t>이메일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요청사항의 예약자 정보를 </a:t>
                      </a:r>
                      <a:r>
                        <a:rPr lang="ko-KR" altLang="en-US" sz="1200" baseline="0" dirty="0" err="1" smtClean="0"/>
                        <a:t>입력받음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16" name="직사각형 15"/>
          <p:cNvSpPr/>
          <p:nvPr/>
        </p:nvSpPr>
        <p:spPr>
          <a:xfrm>
            <a:off x="221398" y="1877198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7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7348" y="2394451"/>
            <a:ext cx="2685601" cy="238252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242" y="2615954"/>
            <a:ext cx="228632" cy="114316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26825" y="4508664"/>
            <a:ext cx="228632" cy="114316"/>
          </a:xfrm>
          <a:prstGeom prst="rect">
            <a:avLst/>
          </a:prstGeom>
        </p:spPr>
      </p:pic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6943135"/>
              </p:ext>
            </p:extLst>
          </p:nvPr>
        </p:nvGraphicFramePr>
        <p:xfrm>
          <a:off x="8528994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sh_user_w_semiPay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11" name="그림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6267" y="3460219"/>
            <a:ext cx="4552401" cy="3154959"/>
          </a:xfrm>
          <a:prstGeom prst="rect">
            <a:avLst/>
          </a:prstGeom>
        </p:spPr>
      </p:pic>
      <p:grpSp>
        <p:nvGrpSpPr>
          <p:cNvPr id="19" name="그룹 18"/>
          <p:cNvGrpSpPr/>
          <p:nvPr/>
        </p:nvGrpSpPr>
        <p:grpSpPr>
          <a:xfrm>
            <a:off x="390171" y="1982621"/>
            <a:ext cx="4725027" cy="1495298"/>
            <a:chOff x="369347" y="1956570"/>
            <a:chExt cx="4824507" cy="1495298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09275" y="1956570"/>
              <a:ext cx="4684579" cy="1318768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69347" y="3015311"/>
              <a:ext cx="1912534" cy="436557"/>
            </a:xfrm>
            <a:prstGeom prst="rect">
              <a:avLst/>
            </a:prstGeom>
          </p:spPr>
        </p:pic>
      </p:grpSp>
      <p:sp>
        <p:nvSpPr>
          <p:cNvPr id="20" name="직사각형 19"/>
          <p:cNvSpPr/>
          <p:nvPr/>
        </p:nvSpPr>
        <p:spPr>
          <a:xfrm>
            <a:off x="114866" y="241014"/>
            <a:ext cx="707918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dirty="0">
                <a:solidFill>
                  <a:schemeClr val="bg1"/>
                </a:solidFill>
              </a:rPr>
              <a:t>– </a:t>
            </a:r>
            <a:r>
              <a:rPr lang="ko-KR" altLang="en-US" sz="2500" dirty="0">
                <a:solidFill>
                  <a:schemeClr val="bg1"/>
                </a:solidFill>
              </a:rPr>
              <a:t>웹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결제 페이지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2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50076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1338902134"/>
              </p:ext>
            </p:extLst>
          </p:nvPr>
        </p:nvGraphicFramePr>
        <p:xfrm>
          <a:off x="8499892" y="2405366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주의사항</a:t>
                      </a:r>
                      <a:r>
                        <a:rPr lang="en-US" altLang="ko-KR" dirty="0" smtClean="0"/>
                        <a:t>/</a:t>
                      </a:r>
                      <a:r>
                        <a:rPr lang="ko-KR" altLang="en-US" dirty="0" smtClean="0"/>
                        <a:t>서비스동의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dirty="0" smtClean="0"/>
                        <a:t>- </a:t>
                      </a:r>
                      <a:r>
                        <a:rPr lang="ko-KR" altLang="en-US" sz="1200" dirty="0" smtClean="0"/>
                        <a:t>주의사항 텍스트 제공 및 서비스 동의 체크란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0843003"/>
              </p:ext>
            </p:extLst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306" y="2090547"/>
            <a:ext cx="4378110" cy="329448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367" y="5598226"/>
            <a:ext cx="4525892" cy="1017747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17348" y="2435346"/>
            <a:ext cx="2599362" cy="2374905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278488" y="1885400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7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13405" y="2435346"/>
            <a:ext cx="2840498" cy="2519940"/>
          </a:xfrm>
          <a:prstGeom prst="rect">
            <a:avLst/>
          </a:prstGeom>
        </p:spPr>
      </p:pic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8284634"/>
              </p:ext>
            </p:extLst>
          </p:nvPr>
        </p:nvGraphicFramePr>
        <p:xfrm>
          <a:off x="8499892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sh_user_w_semiPay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8" name="직사각형 17"/>
          <p:cNvSpPr/>
          <p:nvPr/>
        </p:nvSpPr>
        <p:spPr>
          <a:xfrm>
            <a:off x="114866" y="241014"/>
            <a:ext cx="707918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dirty="0">
                <a:solidFill>
                  <a:schemeClr val="bg1"/>
                </a:solidFill>
              </a:rPr>
              <a:t>– </a:t>
            </a:r>
            <a:r>
              <a:rPr lang="ko-KR" altLang="en-US" sz="2500" dirty="0">
                <a:solidFill>
                  <a:schemeClr val="bg1"/>
                </a:solidFill>
              </a:rPr>
              <a:t>웹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결제 페이지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3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45672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7022448"/>
              </p:ext>
            </p:extLst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705" y="4234249"/>
            <a:ext cx="4666493" cy="224979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350" y="1863196"/>
            <a:ext cx="5028007" cy="2171185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17348" y="2435346"/>
            <a:ext cx="2599362" cy="2374905"/>
          </a:xfrm>
          <a:prstGeom prst="rect">
            <a:avLst/>
          </a:prstGeom>
        </p:spPr>
      </p:pic>
      <p:graphicFrame>
        <p:nvGraphicFramePr>
          <p:cNvPr id="15" name="표 13"/>
          <p:cNvGraphicFramePr/>
          <p:nvPr>
            <p:extLst>
              <p:ext uri="{D42A27DB-BD31-4B8C-83A1-F6EECF244321}">
                <p14:modId xmlns:p14="http://schemas.microsoft.com/office/powerpoint/2010/main" val="3173700303"/>
              </p:ext>
            </p:extLst>
          </p:nvPr>
        </p:nvGraphicFramePr>
        <p:xfrm>
          <a:off x="8516041" y="2402520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주의사항</a:t>
                      </a:r>
                      <a:r>
                        <a:rPr lang="en-US" altLang="ko-KR" dirty="0" smtClean="0"/>
                        <a:t>/</a:t>
                      </a:r>
                      <a:r>
                        <a:rPr lang="ko-KR" altLang="en-US" dirty="0" smtClean="0"/>
                        <a:t>서비스동의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dirty="0" smtClean="0"/>
                        <a:t>- </a:t>
                      </a:r>
                      <a:r>
                        <a:rPr lang="ko-KR" altLang="en-US" sz="1200" dirty="0" smtClean="0"/>
                        <a:t>주의사항 텍스트 제공 및 서비스 동의 체크란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65168" y="2435347"/>
            <a:ext cx="2752028" cy="244145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1929" y="4870718"/>
            <a:ext cx="1584835" cy="207847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36764" y="4810251"/>
            <a:ext cx="752580" cy="314369"/>
          </a:xfrm>
          <a:prstGeom prst="rect">
            <a:avLst/>
          </a:prstGeom>
        </p:spPr>
      </p:pic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7185580"/>
              </p:ext>
            </p:extLst>
          </p:nvPr>
        </p:nvGraphicFramePr>
        <p:xfrm>
          <a:off x="8516041" y="1280670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sh_user_w_semiPay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7" name="직사각형 16"/>
          <p:cNvSpPr/>
          <p:nvPr/>
        </p:nvSpPr>
        <p:spPr>
          <a:xfrm>
            <a:off x="114866" y="241014"/>
            <a:ext cx="7330853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– </a:t>
            </a:r>
            <a:r>
              <a:rPr lang="ko-KR" altLang="en-US" sz="2500" dirty="0">
                <a:solidFill>
                  <a:schemeClr val="bg1"/>
                </a:solidFill>
              </a:rPr>
              <a:t>웹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결제 페이지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4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8083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87861" y="242390"/>
            <a:ext cx="679064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– </a:t>
            </a:r>
            <a:r>
              <a:rPr lang="ko-KR" altLang="en-US" sz="2500" dirty="0">
                <a:solidFill>
                  <a:schemeClr val="bg1"/>
                </a:solidFill>
              </a:rPr>
              <a:t>웹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결제 페이지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861" y="1746421"/>
            <a:ext cx="7436001" cy="42661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" name="그룹 1"/>
          <p:cNvGrpSpPr/>
          <p:nvPr/>
        </p:nvGrpSpPr>
        <p:grpSpPr>
          <a:xfrm>
            <a:off x="6890133" y="2491187"/>
            <a:ext cx="5049794" cy="2133600"/>
            <a:chOff x="6494686" y="3237470"/>
            <a:chExt cx="5049794" cy="2133600"/>
          </a:xfrm>
        </p:grpSpPr>
        <p:sp>
          <p:nvSpPr>
            <p:cNvPr id="6" name="직사각형 5"/>
            <p:cNvSpPr/>
            <p:nvPr/>
          </p:nvSpPr>
          <p:spPr>
            <a:xfrm>
              <a:off x="6494686" y="3237470"/>
              <a:ext cx="5049794" cy="213360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218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53831" y="4063484"/>
              <a:ext cx="4933455" cy="11503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9219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7165" y="3414922"/>
              <a:ext cx="4984836" cy="1691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9" name="직사각형 8"/>
          <p:cNvSpPr/>
          <p:nvPr/>
        </p:nvSpPr>
        <p:spPr>
          <a:xfrm>
            <a:off x="1795849" y="2210404"/>
            <a:ext cx="2899720" cy="85407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0158275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226" y="1586473"/>
            <a:ext cx="7757259" cy="47807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4" name="그룹 3"/>
          <p:cNvGrpSpPr/>
          <p:nvPr/>
        </p:nvGrpSpPr>
        <p:grpSpPr>
          <a:xfrm>
            <a:off x="7054890" y="2646445"/>
            <a:ext cx="5049794" cy="2133600"/>
            <a:chOff x="6890133" y="2491187"/>
            <a:chExt cx="5049794" cy="2133600"/>
          </a:xfrm>
        </p:grpSpPr>
        <p:sp>
          <p:nvSpPr>
            <p:cNvPr id="7" name="직사각형 6"/>
            <p:cNvSpPr/>
            <p:nvPr/>
          </p:nvSpPr>
          <p:spPr>
            <a:xfrm>
              <a:off x="6890133" y="2491187"/>
              <a:ext cx="5049794" cy="213360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123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42612" y="2778846"/>
              <a:ext cx="4944836" cy="155828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9" name="직사각형 8"/>
          <p:cNvSpPr/>
          <p:nvPr/>
        </p:nvSpPr>
        <p:spPr>
          <a:xfrm>
            <a:off x="287861" y="242390"/>
            <a:ext cx="679064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– </a:t>
            </a:r>
            <a:r>
              <a:rPr lang="ko-KR" altLang="en-US" sz="2500" dirty="0">
                <a:solidFill>
                  <a:schemeClr val="bg1"/>
                </a:solidFill>
              </a:rPr>
              <a:t>웹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결제 페이지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49648407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2408658640"/>
              </p:ext>
            </p:extLst>
          </p:nvPr>
        </p:nvGraphicFramePr>
        <p:xfrm>
          <a:off x="8509686" y="2405366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신청 완료 페이지</a:t>
                      </a:r>
                      <a:endParaRPr lang="en-US" altLang="ko-KR" dirty="0" smtClean="0"/>
                    </a:p>
                    <a:p>
                      <a:pPr marL="171450" indent="-171450" algn="l">
                        <a:buFontTx/>
                        <a:buChar char="-"/>
                        <a:defRPr sz="1500"/>
                      </a:pPr>
                      <a:r>
                        <a:rPr lang="ko-KR" altLang="en-US" sz="1200" dirty="0" smtClean="0"/>
                        <a:t>무통장 입금 은행</a:t>
                      </a:r>
                      <a:r>
                        <a:rPr lang="en-US" altLang="ko-KR" sz="1200" dirty="0" smtClean="0"/>
                        <a:t>/</a:t>
                      </a:r>
                      <a:r>
                        <a:rPr lang="ko-KR" altLang="en-US" sz="1200" dirty="0" smtClean="0"/>
                        <a:t>계좌번호 안내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7212920"/>
              </p:ext>
            </p:extLst>
          </p:nvPr>
        </p:nvGraphicFramePr>
        <p:xfrm>
          <a:off x="1369438" y="2409132"/>
          <a:ext cx="5556421" cy="33651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5642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365156">
                <a:tc>
                  <a:txBody>
                    <a:bodyPr/>
                    <a:lstStyle/>
                    <a:p>
                      <a:pPr algn="ctr" latinLnBrk="1"/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신청이 완료 되었습니다</a:t>
                      </a:r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신청 확정을 위해서는 아래의 계좌번호로 무통장입금이 필요합니다</a:t>
                      </a:r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643165"/>
              </p:ext>
            </p:extLst>
          </p:nvPr>
        </p:nvGraphicFramePr>
        <p:xfrm>
          <a:off x="1972199" y="4154288"/>
          <a:ext cx="4101044" cy="609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476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9628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609599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</a:rPr>
                        <a:t>우리은행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</a:rPr>
                        <a:t>123-1234-12345-12-123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9" name="직사각형 18"/>
          <p:cNvSpPr/>
          <p:nvPr/>
        </p:nvSpPr>
        <p:spPr>
          <a:xfrm>
            <a:off x="3447796" y="5191357"/>
            <a:ext cx="1399703" cy="356333"/>
          </a:xfrm>
          <a:prstGeom prst="rect">
            <a:avLst/>
          </a:prstGeom>
          <a:solidFill>
            <a:srgbClr val="704D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ln>
                  <a:solidFill>
                    <a:schemeClr val="bg1"/>
                  </a:solidFill>
                </a:ln>
                <a:solidFill>
                  <a:srgbClr val="FFC000"/>
                </a:solidFill>
              </a:rPr>
              <a:t>홈으로</a:t>
            </a:r>
            <a:endParaRPr lang="ko-KR" altLang="en-US" sz="1100" dirty="0">
              <a:ln>
                <a:solidFill>
                  <a:schemeClr val="bg1"/>
                </a:solidFill>
              </a:ln>
              <a:solidFill>
                <a:srgbClr val="FFC000"/>
              </a:solidFill>
            </a:endParaRPr>
          </a:p>
        </p:txBody>
      </p:sp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1897156"/>
              </p:ext>
            </p:extLst>
          </p:nvPr>
        </p:nvGraphicFramePr>
        <p:xfrm>
          <a:off x="8509686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sh_user_w_semiPay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4" name="직사각형 13"/>
          <p:cNvSpPr/>
          <p:nvPr/>
        </p:nvSpPr>
        <p:spPr>
          <a:xfrm>
            <a:off x="114866" y="241014"/>
            <a:ext cx="7330853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– </a:t>
            </a:r>
            <a:r>
              <a:rPr lang="ko-KR" altLang="en-US" sz="2500" dirty="0">
                <a:solidFill>
                  <a:schemeClr val="bg1"/>
                </a:solidFill>
              </a:rPr>
              <a:t>웹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결제 페이지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5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42645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114866" y="241014"/>
            <a:ext cx="7330853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– </a:t>
            </a:r>
            <a:r>
              <a:rPr lang="ko-KR" altLang="en-US" sz="2500" dirty="0">
                <a:solidFill>
                  <a:schemeClr val="bg1"/>
                </a:solidFill>
              </a:rPr>
              <a:t>웹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결제 페이지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5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126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07" y="1538850"/>
            <a:ext cx="6460084" cy="406499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3" name="그룹 2"/>
          <p:cNvGrpSpPr/>
          <p:nvPr/>
        </p:nvGrpSpPr>
        <p:grpSpPr>
          <a:xfrm>
            <a:off x="3945052" y="4855457"/>
            <a:ext cx="7876249" cy="1781019"/>
            <a:chOff x="3678571" y="4849554"/>
            <a:chExt cx="8266294" cy="1899390"/>
          </a:xfrm>
        </p:grpSpPr>
        <p:pic>
          <p:nvPicPr>
            <p:cNvPr id="1126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78571" y="4849554"/>
              <a:ext cx="8189301" cy="189939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8" name="직사각형 17"/>
            <p:cNvSpPr/>
            <p:nvPr/>
          </p:nvSpPr>
          <p:spPr>
            <a:xfrm>
              <a:off x="3695046" y="6518285"/>
              <a:ext cx="8249819" cy="22457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080696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9656616"/>
              </p:ext>
            </p:extLst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1" name="표 13"/>
          <p:cNvGraphicFramePr/>
          <p:nvPr>
            <p:extLst>
              <p:ext uri="{D42A27DB-BD31-4B8C-83A1-F6EECF244321}">
                <p14:modId xmlns:p14="http://schemas.microsoft.com/office/powerpoint/2010/main" val="1081829172"/>
              </p:ext>
            </p:extLst>
          </p:nvPr>
        </p:nvGraphicFramePr>
        <p:xfrm>
          <a:off x="8534400" y="2405366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참여 인원 선택</a:t>
                      </a:r>
                      <a:endParaRPr lang="en-US" altLang="ko-KR" dirty="0" smtClean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3242" y="1492338"/>
            <a:ext cx="2413687" cy="47643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8930" y="4293191"/>
            <a:ext cx="142895" cy="133369"/>
          </a:xfrm>
          <a:prstGeom prst="rect">
            <a:avLst/>
          </a:prstGeom>
        </p:spPr>
      </p:pic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448179"/>
              </p:ext>
            </p:extLst>
          </p:nvPr>
        </p:nvGraphicFramePr>
        <p:xfrm>
          <a:off x="8534400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0" name="직사각형 9"/>
          <p:cNvSpPr/>
          <p:nvPr/>
        </p:nvSpPr>
        <p:spPr>
          <a:xfrm>
            <a:off x="114866" y="241014"/>
            <a:ext cx="7653057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 smtClean="0">
                <a:solidFill>
                  <a:schemeClr val="bg1"/>
                </a:solidFill>
              </a:rPr>
              <a:t> </a:t>
            </a:r>
            <a:r>
              <a:rPr lang="en-US" altLang="ko-KR" sz="2500" dirty="0">
                <a:solidFill>
                  <a:schemeClr val="bg1"/>
                </a:solidFill>
              </a:rPr>
              <a:t>- </a:t>
            </a:r>
            <a:r>
              <a:rPr lang="ko-KR" altLang="en-US" sz="2500" dirty="0" err="1" smtClean="0">
                <a:solidFill>
                  <a:schemeClr val="bg1"/>
                </a:solidFill>
              </a:rPr>
              <a:t>모바일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- 1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75458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1" name="표 13"/>
          <p:cNvGraphicFramePr/>
          <p:nvPr>
            <p:extLst>
              <p:ext uri="{D42A27DB-BD31-4B8C-83A1-F6EECF244321}">
                <p14:modId xmlns:p14="http://schemas.microsoft.com/office/powerpoint/2010/main" val="4131336788"/>
              </p:ext>
            </p:extLst>
          </p:nvPr>
        </p:nvGraphicFramePr>
        <p:xfrm>
          <a:off x="8494241" y="2405366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세미나 소개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sz="1200" dirty="0" smtClean="0"/>
                        <a:t>- </a:t>
                      </a:r>
                      <a:r>
                        <a:rPr lang="ko-KR" altLang="en-US" sz="1200" dirty="0" err="1" smtClean="0"/>
                        <a:t>콘텐츠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6702" y="1479639"/>
            <a:ext cx="2633432" cy="4955695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0749830"/>
              </p:ext>
            </p:extLst>
          </p:nvPr>
        </p:nvGraphicFramePr>
        <p:xfrm>
          <a:off x="8494241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114866" y="241014"/>
            <a:ext cx="7765267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>
                <a:solidFill>
                  <a:schemeClr val="bg1"/>
                </a:solidFill>
              </a:rPr>
              <a:t> 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 err="1">
                <a:solidFill>
                  <a:schemeClr val="bg1"/>
                </a:solidFill>
              </a:rPr>
              <a:t>모바일</a:t>
            </a:r>
            <a:r>
              <a:rPr lang="ko-KR" altLang="en-US" sz="2500" dirty="0">
                <a:solidFill>
                  <a:schemeClr val="bg1"/>
                </a:solidFill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- 2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2096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b="0"/>
              <a:t>[</a:t>
            </a:r>
            <a:r>
              <a:rPr lang="ko-KR" altLang="en-US" sz="2800" b="0" smtClean="0"/>
              <a:t>화면구현</a:t>
            </a:r>
            <a:r>
              <a:rPr lang="en-US" altLang="ko-KR" sz="2800" b="0" smtClean="0"/>
              <a:t>] </a:t>
            </a:r>
            <a:r>
              <a:rPr lang="ko-KR" altLang="en-US" sz="2800" b="0"/>
              <a:t>사용자 </a:t>
            </a:r>
            <a:r>
              <a:rPr lang="en-US" altLang="ko-KR" sz="2800" b="0"/>
              <a:t>– </a:t>
            </a:r>
            <a:r>
              <a:rPr lang="ko-KR" altLang="en-US" sz="2800" b="0"/>
              <a:t>웹 </a:t>
            </a:r>
            <a:r>
              <a:rPr lang="en-US" altLang="ko-KR" sz="2800" b="0" smtClean="0"/>
              <a:t>– </a:t>
            </a:r>
            <a:r>
              <a:rPr lang="ko-KR" altLang="en-US" sz="2800" b="0" smtClean="0"/>
              <a:t>비밀번호 찾기</a:t>
            </a:r>
            <a:r>
              <a:rPr lang="ko-KR" altLang="en-US" sz="1600" b="0" smtClean="0"/>
              <a:t> </a:t>
            </a: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428" y="1349483"/>
            <a:ext cx="5275539" cy="5286375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9663" y="1349483"/>
            <a:ext cx="5866161" cy="11525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9663" y="2634631"/>
            <a:ext cx="5217641" cy="3143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9663" y="3081579"/>
            <a:ext cx="2466975" cy="3333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19020" y="3698788"/>
            <a:ext cx="5098926" cy="267045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63630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1" name="표 13"/>
          <p:cNvGraphicFramePr/>
          <p:nvPr>
            <p:extLst>
              <p:ext uri="{D42A27DB-BD31-4B8C-83A1-F6EECF244321}">
                <p14:modId xmlns:p14="http://schemas.microsoft.com/office/powerpoint/2010/main" val="3338811502"/>
              </p:ext>
            </p:extLst>
          </p:nvPr>
        </p:nvGraphicFramePr>
        <p:xfrm>
          <a:off x="8534398" y="2405366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en-US" sz="1500" dirty="0" smtClean="0"/>
                        <a:t>Q&amp;A</a:t>
                      </a:r>
                      <a:r>
                        <a:rPr lang="en-US" sz="1500" baseline="0" dirty="0" smtClean="0"/>
                        <a:t> </a:t>
                      </a:r>
                      <a:r>
                        <a:rPr lang="ko-KR" altLang="en-US" sz="1500" baseline="0" dirty="0" smtClean="0"/>
                        <a:t>목록</a:t>
                      </a:r>
                      <a:endParaRPr lang="en-US" altLang="ko-KR" sz="1500" baseline="0" dirty="0" smtClean="0"/>
                    </a:p>
                    <a:p>
                      <a:pPr algn="l">
                        <a:defRPr sz="1500"/>
                      </a:pPr>
                      <a:r>
                        <a:rPr lang="en-US" sz="1500" baseline="0" dirty="0" smtClean="0"/>
                        <a:t>-</a:t>
                      </a:r>
                      <a:r>
                        <a:rPr lang="ko-KR" altLang="en-US" sz="1500" baseline="0" dirty="0" smtClean="0"/>
                        <a:t>기본 </a:t>
                      </a:r>
                      <a:r>
                        <a:rPr lang="en-US" altLang="ko-KR" sz="1500" baseline="0" dirty="0" smtClean="0"/>
                        <a:t>3</a:t>
                      </a:r>
                      <a:r>
                        <a:rPr lang="ko-KR" altLang="en-US" sz="1500" baseline="0" dirty="0" smtClean="0"/>
                        <a:t>개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2095" y="1519087"/>
            <a:ext cx="2531107" cy="48768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직사각형 1"/>
          <p:cNvSpPr/>
          <p:nvPr/>
        </p:nvSpPr>
        <p:spPr>
          <a:xfrm>
            <a:off x="2882095" y="1874927"/>
            <a:ext cx="1013254" cy="156518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600" b="1" dirty="0" smtClean="0">
                <a:solidFill>
                  <a:schemeClr val="tx1"/>
                </a:solidFill>
              </a:rPr>
              <a:t>세미나문의</a:t>
            </a:r>
            <a:endParaRPr lang="ko-KR" altLang="en-US" sz="600" b="1" dirty="0">
              <a:solidFill>
                <a:schemeClr val="tx1"/>
              </a:solidFill>
            </a:endParaRPr>
          </a:p>
        </p:txBody>
      </p: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0188241"/>
              </p:ext>
            </p:extLst>
          </p:nvPr>
        </p:nvGraphicFramePr>
        <p:xfrm>
          <a:off x="8534398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0" name="직사각형 9"/>
          <p:cNvSpPr/>
          <p:nvPr/>
        </p:nvSpPr>
        <p:spPr>
          <a:xfrm>
            <a:off x="114866" y="241014"/>
            <a:ext cx="922560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>
                <a:solidFill>
                  <a:schemeClr val="bg1"/>
                </a:solidFill>
              </a:rPr>
              <a:t> 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 err="1">
                <a:solidFill>
                  <a:schemeClr val="bg1"/>
                </a:solidFill>
              </a:rPr>
              <a:t>모바일</a:t>
            </a:r>
            <a:r>
              <a:rPr lang="ko-KR" altLang="en-US" sz="2500" dirty="0">
                <a:solidFill>
                  <a:schemeClr val="bg1"/>
                </a:solidFill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세미나문의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27548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1" name="표 13"/>
          <p:cNvGraphicFramePr/>
          <p:nvPr>
            <p:extLst>
              <p:ext uri="{D42A27DB-BD31-4B8C-83A1-F6EECF244321}">
                <p14:modId xmlns:p14="http://schemas.microsoft.com/office/powerpoint/2010/main" val="2540935872"/>
              </p:ext>
            </p:extLst>
          </p:nvPr>
        </p:nvGraphicFramePr>
        <p:xfrm>
          <a:off x="8517924" y="2405366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질문작성하기 </a:t>
                      </a:r>
                      <a:r>
                        <a:rPr lang="ko-KR" altLang="en-US" dirty="0" err="1" smtClean="0"/>
                        <a:t>모달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0026" y="1656029"/>
            <a:ext cx="2193734" cy="4592595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2749867"/>
              </p:ext>
            </p:extLst>
          </p:nvPr>
        </p:nvGraphicFramePr>
        <p:xfrm>
          <a:off x="8517924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114866" y="241014"/>
            <a:ext cx="10062370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>
                <a:solidFill>
                  <a:schemeClr val="bg1"/>
                </a:solidFill>
              </a:rPr>
              <a:t> 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 err="1">
                <a:solidFill>
                  <a:schemeClr val="bg1"/>
                </a:solidFill>
              </a:rPr>
              <a:t>모바일</a:t>
            </a:r>
            <a:r>
              <a:rPr lang="ko-KR" altLang="en-US" sz="2500" dirty="0">
                <a:solidFill>
                  <a:schemeClr val="bg1"/>
                </a:solidFill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세미나문의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dirty="0" err="1" smtClean="0">
                <a:solidFill>
                  <a:schemeClr val="bg1"/>
                </a:solidFill>
                <a:latin typeface="+mj-lt"/>
              </a:rPr>
              <a:t>모달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94571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1" name="표 13"/>
          <p:cNvGraphicFramePr/>
          <p:nvPr>
            <p:extLst>
              <p:ext uri="{D42A27DB-BD31-4B8C-83A1-F6EECF244321}">
                <p14:modId xmlns:p14="http://schemas.microsoft.com/office/powerpoint/2010/main" val="2015226124"/>
              </p:ext>
            </p:extLst>
          </p:nvPr>
        </p:nvGraphicFramePr>
        <p:xfrm>
          <a:off x="8567351" y="2405366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sz="1500" dirty="0" smtClean="0"/>
                        <a:t>이용후기 </a:t>
                      </a:r>
                      <a:r>
                        <a:rPr lang="ko-KR" altLang="en-US" sz="1500" baseline="0" dirty="0" smtClean="0"/>
                        <a:t>목록</a:t>
                      </a:r>
                      <a:endParaRPr lang="en-US" altLang="ko-KR" sz="1500" baseline="0" dirty="0" smtClean="0"/>
                    </a:p>
                    <a:p>
                      <a:pPr algn="l">
                        <a:defRPr sz="1500"/>
                      </a:pPr>
                      <a:r>
                        <a:rPr lang="en-US" sz="1500" baseline="0" dirty="0" smtClean="0"/>
                        <a:t>-</a:t>
                      </a:r>
                      <a:r>
                        <a:rPr lang="ko-KR" altLang="en-US" sz="1500" baseline="0" dirty="0" smtClean="0"/>
                        <a:t>기본 </a:t>
                      </a:r>
                      <a:r>
                        <a:rPr lang="en-US" altLang="ko-KR" sz="1500" baseline="0" dirty="0" smtClean="0"/>
                        <a:t>3</a:t>
                      </a:r>
                      <a:r>
                        <a:rPr lang="ko-KR" altLang="en-US" sz="1500" baseline="0" dirty="0" smtClean="0"/>
                        <a:t>개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2095" y="1519087"/>
            <a:ext cx="2531107" cy="48768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직사각형 7"/>
          <p:cNvSpPr/>
          <p:nvPr/>
        </p:nvSpPr>
        <p:spPr>
          <a:xfrm>
            <a:off x="2882095" y="1874927"/>
            <a:ext cx="1013254" cy="156518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600" b="1" dirty="0" smtClean="0">
                <a:solidFill>
                  <a:schemeClr val="tx1"/>
                </a:solidFill>
              </a:rPr>
              <a:t>세미나문의</a:t>
            </a:r>
            <a:endParaRPr lang="ko-KR" altLang="en-US" sz="600" b="1" dirty="0">
              <a:solidFill>
                <a:schemeClr val="tx1"/>
              </a:solidFill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3331803"/>
              </p:ext>
            </p:extLst>
          </p:nvPr>
        </p:nvGraphicFramePr>
        <p:xfrm>
          <a:off x="8567351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0" name="직사각형 9"/>
          <p:cNvSpPr/>
          <p:nvPr/>
        </p:nvSpPr>
        <p:spPr>
          <a:xfrm>
            <a:off x="114866" y="241014"/>
            <a:ext cx="890500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>
                <a:solidFill>
                  <a:schemeClr val="bg1"/>
                </a:solidFill>
              </a:rPr>
              <a:t> 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 err="1">
                <a:solidFill>
                  <a:schemeClr val="bg1"/>
                </a:solidFill>
              </a:rPr>
              <a:t>모바일</a:t>
            </a:r>
            <a:r>
              <a:rPr lang="ko-KR" altLang="en-US" sz="2500" dirty="0">
                <a:solidFill>
                  <a:schemeClr val="bg1"/>
                </a:solidFill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이용후기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38561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1" name="표 13"/>
          <p:cNvGraphicFramePr/>
          <p:nvPr>
            <p:extLst>
              <p:ext uri="{D42A27DB-BD31-4B8C-83A1-F6EECF244321}">
                <p14:modId xmlns:p14="http://schemas.microsoft.com/office/powerpoint/2010/main" val="2469198487"/>
              </p:ext>
            </p:extLst>
          </p:nvPr>
        </p:nvGraphicFramePr>
        <p:xfrm>
          <a:off x="8567351" y="2405366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후기작성하기 </a:t>
                      </a:r>
                      <a:r>
                        <a:rPr lang="ko-KR" altLang="en-US" dirty="0" err="1" smtClean="0"/>
                        <a:t>모달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0026" y="1656029"/>
            <a:ext cx="2193734" cy="4592595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168700"/>
              </p:ext>
            </p:extLst>
          </p:nvPr>
        </p:nvGraphicFramePr>
        <p:xfrm>
          <a:off x="8567351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114866" y="241014"/>
            <a:ext cx="9741769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>
                <a:solidFill>
                  <a:schemeClr val="bg1"/>
                </a:solidFill>
              </a:rPr>
              <a:t> 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 err="1">
                <a:solidFill>
                  <a:schemeClr val="bg1"/>
                </a:solidFill>
              </a:rPr>
              <a:t>모바일</a:t>
            </a:r>
            <a:r>
              <a:rPr lang="ko-KR" altLang="en-US" sz="2500" dirty="0">
                <a:solidFill>
                  <a:schemeClr val="bg1"/>
                </a:solidFill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이용후기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dirty="0" err="1" smtClean="0">
                <a:solidFill>
                  <a:schemeClr val="bg1"/>
                </a:solidFill>
                <a:latin typeface="+mj-lt"/>
              </a:rPr>
              <a:t>모달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41973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2826736" y="1578114"/>
            <a:ext cx="6004223" cy="4924404"/>
            <a:chOff x="1096792" y="1380268"/>
            <a:chExt cx="6004223" cy="4924404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6792" y="1380268"/>
              <a:ext cx="2766754" cy="491740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43992" y="1380268"/>
              <a:ext cx="2857023" cy="492440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8" name="직사각형 7"/>
          <p:cNvSpPr/>
          <p:nvPr/>
        </p:nvSpPr>
        <p:spPr>
          <a:xfrm>
            <a:off x="114866" y="241014"/>
            <a:ext cx="7233070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</a:rPr>
              <a:t> </a:t>
            </a:r>
            <a:r>
              <a:rPr lang="ko-KR" altLang="en-US" sz="2500" dirty="0">
                <a:solidFill>
                  <a:schemeClr val="bg1"/>
                </a:solidFill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 err="1">
                <a:solidFill>
                  <a:schemeClr val="bg1"/>
                </a:solidFill>
              </a:rPr>
              <a:t>모바일</a:t>
            </a:r>
            <a:r>
              <a:rPr lang="ko-KR" altLang="en-US" sz="2500" dirty="0">
                <a:solidFill>
                  <a:schemeClr val="bg1"/>
                </a:solidFill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02600140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2734470825"/>
              </p:ext>
            </p:extLst>
          </p:nvPr>
        </p:nvGraphicFramePr>
        <p:xfrm>
          <a:off x="8559113" y="2395541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 err="1"/>
                        <a:t>기능명</a:t>
                      </a:r>
                      <a:endParaRPr sz="1500" b="1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신청자 정보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ko-KR" altLang="en-US" sz="1200" dirty="0" smtClean="0"/>
                        <a:t>신청자이름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연락처 기입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2933537"/>
              </p:ext>
            </p:extLst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0298" y="1570573"/>
            <a:ext cx="2454254" cy="4773827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3542168" y="1953186"/>
            <a:ext cx="1013254" cy="156518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b="1" dirty="0" smtClean="0">
                <a:solidFill>
                  <a:schemeClr val="tx1"/>
                </a:solidFill>
              </a:rPr>
              <a:t>바로 예약하기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0297" y="4886316"/>
            <a:ext cx="1679897" cy="163480"/>
          </a:xfrm>
          <a:prstGeom prst="rect">
            <a:avLst/>
          </a:prstGeom>
        </p:spPr>
      </p:pic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5412609"/>
              </p:ext>
            </p:extLst>
          </p:nvPr>
        </p:nvGraphicFramePr>
        <p:xfrm>
          <a:off x="8559113" y="1273691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sh_user_m_semiPay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0" name="직사각형 9"/>
          <p:cNvSpPr/>
          <p:nvPr/>
        </p:nvSpPr>
        <p:spPr>
          <a:xfrm>
            <a:off x="114866" y="241014"/>
            <a:ext cx="7720383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– </a:t>
            </a:r>
            <a:r>
              <a:rPr lang="ko-KR" altLang="en-US" sz="2500" dirty="0" err="1" smtClean="0">
                <a:solidFill>
                  <a:schemeClr val="bg1"/>
                </a:solidFill>
              </a:rPr>
              <a:t>모바일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결제 페이지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1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31838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1724873612"/>
              </p:ext>
            </p:extLst>
          </p:nvPr>
        </p:nvGraphicFramePr>
        <p:xfrm>
          <a:off x="8509686" y="2395541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주최자 정보 및 결제 예정 금액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ko-KR" altLang="en-US" sz="1200" dirty="0" smtClean="0"/>
                        <a:t>사용자에게 정보 제공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633923"/>
              </p:ext>
            </p:extLst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8683" y="1442887"/>
            <a:ext cx="2290881" cy="5029200"/>
          </a:xfrm>
          <a:prstGeom prst="rect">
            <a:avLst/>
          </a:prstGeom>
        </p:spPr>
      </p:pic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2534547"/>
              </p:ext>
            </p:extLst>
          </p:nvPr>
        </p:nvGraphicFramePr>
        <p:xfrm>
          <a:off x="8509686" y="1273691"/>
          <a:ext cx="3491813" cy="8498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506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sh_user_m_semiPay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114866" y="241014"/>
            <a:ext cx="7720383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– </a:t>
            </a:r>
            <a:r>
              <a:rPr lang="ko-KR" altLang="en-US" sz="2500" dirty="0" err="1">
                <a:solidFill>
                  <a:schemeClr val="bg1"/>
                </a:solidFill>
              </a:rPr>
              <a:t>모바일</a:t>
            </a:r>
            <a:r>
              <a:rPr lang="ko-KR" altLang="en-US" sz="2500" dirty="0">
                <a:solidFill>
                  <a:schemeClr val="bg1"/>
                </a:solidFill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결제 페이지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2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39180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3398833285"/>
              </p:ext>
            </p:extLst>
          </p:nvPr>
        </p:nvGraphicFramePr>
        <p:xfrm>
          <a:off x="8493211" y="2405366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sz="1200" dirty="0" smtClean="0"/>
                        <a:t>서비스 동의</a:t>
                      </a:r>
                      <a:endParaRPr lang="en-US" altLang="ko-KR" sz="1200" dirty="0" smtClean="0"/>
                    </a:p>
                    <a:p>
                      <a:pPr algn="l">
                        <a:defRPr sz="1500"/>
                      </a:pPr>
                      <a:r>
                        <a:rPr lang="en-US" sz="1200" dirty="0" smtClean="0"/>
                        <a:t>-</a:t>
                      </a:r>
                      <a:r>
                        <a:rPr lang="ko-KR" altLang="en-US" sz="1200" dirty="0" smtClean="0"/>
                        <a:t>서비스 동의 및 신청 버튼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8173379"/>
              </p:ext>
            </p:extLst>
          </p:nvPr>
        </p:nvGraphicFramePr>
        <p:xfrm>
          <a:off x="131601" y="1283516"/>
          <a:ext cx="7982669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8266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0144" y="1570573"/>
            <a:ext cx="2155010" cy="4773827"/>
          </a:xfrm>
          <a:prstGeom prst="rect">
            <a:avLst/>
          </a:prstGeom>
        </p:spPr>
      </p:pic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195640"/>
              </p:ext>
            </p:extLst>
          </p:nvPr>
        </p:nvGraphicFramePr>
        <p:xfrm>
          <a:off x="8493211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sh_user_m_semiPay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114866" y="241014"/>
            <a:ext cx="7720383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– </a:t>
            </a:r>
            <a:r>
              <a:rPr lang="ko-KR" altLang="en-US" sz="2500" dirty="0" err="1">
                <a:solidFill>
                  <a:schemeClr val="bg1"/>
                </a:solidFill>
              </a:rPr>
              <a:t>모바일</a:t>
            </a:r>
            <a:r>
              <a:rPr lang="ko-KR" altLang="en-US" sz="2500" dirty="0">
                <a:solidFill>
                  <a:schemeClr val="bg1"/>
                </a:solidFill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결제 페이지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3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61837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14866" y="241014"/>
            <a:ext cx="7266733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– </a:t>
            </a:r>
            <a:r>
              <a:rPr lang="ko-KR" altLang="en-US" sz="2500" dirty="0" err="1">
                <a:solidFill>
                  <a:schemeClr val="bg1"/>
                </a:solidFill>
              </a:rPr>
              <a:t>모바일</a:t>
            </a:r>
            <a:r>
              <a:rPr lang="ko-KR" altLang="en-US" sz="2500" dirty="0">
                <a:solidFill>
                  <a:schemeClr val="bg1"/>
                </a:solidFill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결제 페이지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62291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3158766435"/>
              </p:ext>
            </p:extLst>
          </p:nvPr>
        </p:nvGraphicFramePr>
        <p:xfrm>
          <a:off x="8526162" y="2405366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신청 완료 페이지</a:t>
                      </a:r>
                      <a:endParaRPr lang="en-US" altLang="ko-KR" dirty="0" smtClean="0"/>
                    </a:p>
                    <a:p>
                      <a:pPr marL="171450" indent="-171450" algn="l">
                        <a:buFontTx/>
                        <a:buChar char="-"/>
                        <a:defRPr sz="1500"/>
                      </a:pPr>
                      <a:r>
                        <a:rPr lang="ko-KR" altLang="en-US" sz="1200" dirty="0" smtClean="0"/>
                        <a:t>무통장 입금 은행</a:t>
                      </a:r>
                      <a:r>
                        <a:rPr lang="en-US" altLang="ko-KR" sz="1200" dirty="0" smtClean="0"/>
                        <a:t>/</a:t>
                      </a:r>
                      <a:r>
                        <a:rPr lang="ko-KR" altLang="en-US" sz="1200" dirty="0" smtClean="0"/>
                        <a:t>계좌번호 안내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734157"/>
              </p:ext>
            </p:extLst>
          </p:nvPr>
        </p:nvGraphicFramePr>
        <p:xfrm>
          <a:off x="131601" y="1283516"/>
          <a:ext cx="7982669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8266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3181763" y="2823787"/>
            <a:ext cx="2150076" cy="12772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100" dirty="0"/>
              <a:t>신청이 완료 되었습니다</a:t>
            </a:r>
            <a:endParaRPr lang="en-US" altLang="ko-KR" sz="1100" dirty="0"/>
          </a:p>
          <a:p>
            <a:pPr algn="ctr"/>
            <a:endParaRPr lang="en-US" altLang="ko-KR" sz="1100" dirty="0"/>
          </a:p>
          <a:p>
            <a:pPr algn="ctr"/>
            <a:r>
              <a:rPr lang="ko-KR" altLang="en-US" sz="1100" dirty="0"/>
              <a:t>신청 확정을 위해서는 아래의 계좌번호로 무통장입금이 필요합니다</a:t>
            </a:r>
            <a:endParaRPr lang="en-US" altLang="ko-KR" sz="1100" dirty="0"/>
          </a:p>
          <a:p>
            <a:endParaRPr lang="en-US" altLang="ko-KR" sz="1100" dirty="0"/>
          </a:p>
          <a:p>
            <a:endParaRPr lang="en-US" altLang="ko-KR" sz="1100" dirty="0"/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1791727"/>
              </p:ext>
            </p:extLst>
          </p:nvPr>
        </p:nvGraphicFramePr>
        <p:xfrm>
          <a:off x="3257861" y="4047867"/>
          <a:ext cx="1997879" cy="3979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568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39219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97991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우리은행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123-1234-12345-12-123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2" name="직사각형 11"/>
          <p:cNvSpPr/>
          <p:nvPr/>
        </p:nvSpPr>
        <p:spPr>
          <a:xfrm>
            <a:off x="3556948" y="4705350"/>
            <a:ext cx="1399703" cy="356333"/>
          </a:xfrm>
          <a:prstGeom prst="rect">
            <a:avLst/>
          </a:prstGeom>
          <a:solidFill>
            <a:srgbClr val="704D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ln>
                  <a:solidFill>
                    <a:schemeClr val="bg1"/>
                  </a:solidFill>
                </a:ln>
                <a:solidFill>
                  <a:srgbClr val="FFC000"/>
                </a:solidFill>
              </a:rPr>
              <a:t>홈으로</a:t>
            </a:r>
            <a:endParaRPr lang="ko-KR" altLang="en-US" sz="800" dirty="0">
              <a:ln>
                <a:solidFill>
                  <a:schemeClr val="bg1"/>
                </a:solidFill>
              </a:ln>
              <a:solidFill>
                <a:srgbClr val="FFC000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0744" y="1556036"/>
            <a:ext cx="2265041" cy="262843"/>
          </a:xfrm>
          <a:prstGeom prst="rect">
            <a:avLst/>
          </a:prstGeom>
        </p:spPr>
      </p:pic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3889958"/>
              </p:ext>
            </p:extLst>
          </p:nvPr>
        </p:nvGraphicFramePr>
        <p:xfrm>
          <a:off x="3117818" y="1543008"/>
          <a:ext cx="2277967" cy="47095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7796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4709511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1236397"/>
              </p:ext>
            </p:extLst>
          </p:nvPr>
        </p:nvGraphicFramePr>
        <p:xfrm>
          <a:off x="8526162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sh_user_m_semiPay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1" name="직사각형 10"/>
          <p:cNvSpPr/>
          <p:nvPr/>
        </p:nvSpPr>
        <p:spPr>
          <a:xfrm>
            <a:off x="114866" y="241014"/>
            <a:ext cx="7574509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500" dirty="0" err="1">
                <a:solidFill>
                  <a:schemeClr val="bg1"/>
                </a:solidFill>
              </a:rPr>
              <a:t>모바일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결제 페이지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4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59473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b="0"/>
              <a:t>[</a:t>
            </a:r>
            <a:r>
              <a:rPr lang="ko-KR" altLang="en-US" sz="2800" b="0"/>
              <a:t>화면설계</a:t>
            </a:r>
            <a:r>
              <a:rPr lang="en-US" altLang="ko-KR" sz="2800" b="0"/>
              <a:t>] </a:t>
            </a:r>
            <a:r>
              <a:rPr lang="ko-KR" altLang="en-US" sz="2800" b="0"/>
              <a:t>사용자 </a:t>
            </a:r>
            <a:r>
              <a:rPr lang="en-US" altLang="ko-KR" sz="2800" b="0"/>
              <a:t>– </a:t>
            </a:r>
            <a:r>
              <a:rPr lang="ko-KR" altLang="en-US" sz="2800" b="0"/>
              <a:t>웹 </a:t>
            </a:r>
            <a:r>
              <a:rPr lang="en-US" altLang="ko-KR" sz="2800" b="0" smtClean="0"/>
              <a:t>– </a:t>
            </a:r>
            <a:r>
              <a:rPr lang="ko-KR" altLang="en-US" sz="2800" b="0" smtClean="0"/>
              <a:t>비밀번호 변경</a:t>
            </a:r>
            <a:r>
              <a:rPr lang="ko-KR" altLang="en-US" sz="1600" b="0" smtClean="0"/>
              <a:t> </a:t>
            </a:r>
            <a:endParaRPr lang="ko-KR" altLang="en-US"/>
          </a:p>
        </p:txBody>
      </p:sp>
      <p:sp>
        <p:nvSpPr>
          <p:cNvPr id="4" name="Google Shape;168;g7c553259d1_0_81"/>
          <p:cNvSpPr/>
          <p:nvPr/>
        </p:nvSpPr>
        <p:spPr>
          <a:xfrm>
            <a:off x="557356" y="1359647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5" name="Google Shape;169;g7c553259d1_0_81"/>
          <p:cNvGraphicFramePr/>
          <p:nvPr>
            <p:extLst/>
          </p:nvPr>
        </p:nvGraphicFramePr>
        <p:xfrm>
          <a:off x="8501614" y="3571468"/>
          <a:ext cx="2869750" cy="225417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변경할 비밀번호와 비밀번호 확인 일치를 확인하여 비밀번호 처리 프로세스로 이동한다</a:t>
                      </a:r>
                      <a:r>
                        <a:rPr lang="en-US" altLang="ko-KR" sz="1500" b="0" u="none" strike="noStrike" cap="none" baseline="0" smtClean="0">
                          <a:solidFill>
                            <a:schemeClr val="dk1"/>
                          </a:solidFill>
                        </a:rPr>
                        <a:t>.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/>
          </p:nvPr>
        </p:nvGraphicFramePr>
        <p:xfrm>
          <a:off x="8501614" y="2455885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kb_user_w_findPass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249" y="1739072"/>
            <a:ext cx="6048375" cy="459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478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1547010203"/>
              </p:ext>
            </p:extLst>
          </p:nvPr>
        </p:nvGraphicFramePr>
        <p:xfrm>
          <a:off x="8583827" y="2399191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세미나 참가 예약 및 결제 관리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</a:t>
                      </a:r>
                      <a:r>
                        <a:rPr lang="ko-KR" altLang="en-US" sz="1200" baseline="0" dirty="0" smtClean="0"/>
                        <a:t> </a:t>
                      </a:r>
                      <a:r>
                        <a:rPr lang="ko-KR" altLang="en-US" sz="1200" baseline="0" dirty="0" err="1" smtClean="0"/>
                        <a:t>세미나명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해당 세미나 상세 페이지로 이동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예약자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예약자 리스트 확인 가능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주최자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주최자 회원정보 팝업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4042878"/>
              </p:ext>
            </p:extLst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2265398" y="2009063"/>
            <a:ext cx="230383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 smtClean="0"/>
              <a:t>세미나 </a:t>
            </a:r>
            <a:r>
              <a:rPr lang="ko-KR" altLang="en-US" sz="1200" b="1" dirty="0"/>
              <a:t>참가 예약 </a:t>
            </a:r>
            <a:r>
              <a:rPr lang="ko-KR" altLang="en-US" sz="1200" b="1" dirty="0" smtClean="0"/>
              <a:t>및 </a:t>
            </a:r>
            <a:r>
              <a:rPr lang="ko-KR" altLang="en-US" sz="1200" b="1" dirty="0"/>
              <a:t>결제 관리</a:t>
            </a: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9715230"/>
              </p:ext>
            </p:extLst>
          </p:nvPr>
        </p:nvGraphicFramePr>
        <p:xfrm>
          <a:off x="2265398" y="2616413"/>
          <a:ext cx="5222791" cy="31828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85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00649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52722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40255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79907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683741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err="1" smtClean="0">
                          <a:solidFill>
                            <a:schemeClr val="tx1"/>
                          </a:solidFill>
                        </a:rPr>
                        <a:t>세미나명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예약자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세미나 일시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진행상태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주최자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15/30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2020-05-22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결제취소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dsdfas152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유튜브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크리에이터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마케팅 새로운 방법을 공개합니다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!!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10/20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2020-05-02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asdsad53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대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돈관리하기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딱 좋은 시기인데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5/40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2020-03-22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세미나종료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6/45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결제취소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유튜브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크리에이터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마케팅 새로운 방법을 공개합니다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!!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7/50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2/30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2020-03-12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세미나종료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474645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대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돈관리하기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딱 좋은 시기인데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50/50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3" name="직사각형 22"/>
          <p:cNvSpPr/>
          <p:nvPr/>
        </p:nvSpPr>
        <p:spPr>
          <a:xfrm>
            <a:off x="2333786" y="2767650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2333786" y="3143308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2333786" y="3523922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2333786" y="3954574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2333786" y="4700187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2333786" y="4342041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2333786" y="5079413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2333786" y="5484741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839" y="1289959"/>
            <a:ext cx="1475158" cy="5341499"/>
          </a:xfrm>
          <a:prstGeom prst="rect">
            <a:avLst/>
          </a:prstGeom>
        </p:spPr>
      </p:pic>
      <p:sp>
        <p:nvSpPr>
          <p:cNvPr id="31" name="직사각형 30"/>
          <p:cNvSpPr/>
          <p:nvPr/>
        </p:nvSpPr>
        <p:spPr>
          <a:xfrm>
            <a:off x="1919409" y="1780787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8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32" name="표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5694030"/>
              </p:ext>
            </p:extLst>
          </p:nvPr>
        </p:nvGraphicFramePr>
        <p:xfrm>
          <a:off x="2207732" y="2350216"/>
          <a:ext cx="420137" cy="2201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013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2201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삭제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7649" y="5972398"/>
            <a:ext cx="1448002" cy="314369"/>
          </a:xfrm>
          <a:prstGeom prst="rect">
            <a:avLst/>
          </a:prstGeom>
        </p:spPr>
      </p:pic>
      <p:graphicFrame>
        <p:nvGraphicFramePr>
          <p:cNvPr id="22" name="표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9343224"/>
              </p:ext>
            </p:extLst>
          </p:nvPr>
        </p:nvGraphicFramePr>
        <p:xfrm>
          <a:off x="8583827" y="1277341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sh_admin_semiBook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0" name="직사각형 19"/>
          <p:cNvSpPr/>
          <p:nvPr/>
        </p:nvSpPr>
        <p:spPr>
          <a:xfrm>
            <a:off x="114866" y="241014"/>
            <a:ext cx="5936240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관리자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예약관리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1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22961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1236730642"/>
              </p:ext>
            </p:extLst>
          </p:nvPr>
        </p:nvGraphicFramePr>
        <p:xfrm>
          <a:off x="8518349" y="2395906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세미나 참가 예약 및 결제 관리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</a:t>
                      </a:r>
                      <a:r>
                        <a:rPr lang="ko-KR" altLang="en-US" sz="1200" baseline="0" dirty="0" smtClean="0"/>
                        <a:t> </a:t>
                      </a:r>
                      <a:r>
                        <a:rPr lang="ko-KR" altLang="en-US" sz="1200" baseline="0" dirty="0" err="1" smtClean="0"/>
                        <a:t>세미나명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해당 세미나 상세 페이지로 이동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예약자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예약자 리스트 확인 가능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주최자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주최자 회원정보 팝업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2265398" y="2009063"/>
            <a:ext cx="230383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 smtClean="0"/>
              <a:t>세미나 </a:t>
            </a:r>
            <a:r>
              <a:rPr lang="ko-KR" altLang="en-US" sz="1200" b="1" dirty="0"/>
              <a:t>참가 예약 </a:t>
            </a:r>
            <a:r>
              <a:rPr lang="ko-KR" altLang="en-US" sz="1200" b="1" dirty="0" smtClean="0"/>
              <a:t>및 </a:t>
            </a:r>
            <a:r>
              <a:rPr lang="ko-KR" altLang="en-US" sz="1200" b="1" dirty="0"/>
              <a:t>결제 관리</a:t>
            </a: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/>
          </p:nvPr>
        </p:nvGraphicFramePr>
        <p:xfrm>
          <a:off x="2265398" y="2616413"/>
          <a:ext cx="5222791" cy="31828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85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00649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52722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40255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79907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683741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err="1" smtClean="0">
                          <a:solidFill>
                            <a:schemeClr val="tx1"/>
                          </a:solidFill>
                        </a:rPr>
                        <a:t>세미나명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예약자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세미나 일시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진행상태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주최자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15/30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2020-05-22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결제취소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dsdfas152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유튜브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크리에이터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마케팅 새로운 방법을 공개합니다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!!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10/20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2020-05-02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asdsad53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대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돈관리하기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딱 좋은 시기인데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5/40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2020-03-22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세미나종료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6/45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결제취소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유튜브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크리에이터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마케팅 새로운 방법을 공개합니다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!!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7/50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2/30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2020-03-12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세미나종료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474645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대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돈관리하기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딱 좋은 시기인데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50/50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3" name="직사각형 22"/>
          <p:cNvSpPr/>
          <p:nvPr/>
        </p:nvSpPr>
        <p:spPr>
          <a:xfrm>
            <a:off x="2333786" y="2767650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2333786" y="3143308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2333786" y="3523922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2333786" y="3954574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2333786" y="4700187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2333786" y="4342041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2333786" y="5079413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2333786" y="5484741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839" y="1289959"/>
            <a:ext cx="1475158" cy="5341499"/>
          </a:xfrm>
          <a:prstGeom prst="rect">
            <a:avLst/>
          </a:prstGeom>
        </p:spPr>
      </p:pic>
      <p:sp>
        <p:nvSpPr>
          <p:cNvPr id="31" name="직사각형 30"/>
          <p:cNvSpPr/>
          <p:nvPr/>
        </p:nvSpPr>
        <p:spPr>
          <a:xfrm>
            <a:off x="1919409" y="1780787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8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32" name="표 31"/>
          <p:cNvGraphicFramePr>
            <a:graphicFrameLocks noGrp="1"/>
          </p:cNvGraphicFramePr>
          <p:nvPr>
            <p:extLst/>
          </p:nvPr>
        </p:nvGraphicFramePr>
        <p:xfrm>
          <a:off x="2207732" y="2350216"/>
          <a:ext cx="420137" cy="2201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013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2201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삭제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3444586"/>
              </p:ext>
            </p:extLst>
          </p:nvPr>
        </p:nvGraphicFramePr>
        <p:xfrm>
          <a:off x="139839" y="1289958"/>
          <a:ext cx="8032096" cy="533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340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808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1" name="표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3264126"/>
              </p:ext>
            </p:extLst>
          </p:nvPr>
        </p:nvGraphicFramePr>
        <p:xfrm>
          <a:off x="2773659" y="2744021"/>
          <a:ext cx="3118021" cy="14737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1802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473755">
                <a:tc>
                  <a:txBody>
                    <a:bodyPr/>
                    <a:lstStyle/>
                    <a:p>
                      <a:pPr algn="ctr" latinLnBrk="1"/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정말 삭제 하시겠습니까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2" name="표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4156644"/>
              </p:ext>
            </p:extLst>
          </p:nvPr>
        </p:nvGraphicFramePr>
        <p:xfrm>
          <a:off x="3539286" y="3669649"/>
          <a:ext cx="591498" cy="2446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149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2446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확인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3" name="표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0823234"/>
              </p:ext>
            </p:extLst>
          </p:nvPr>
        </p:nvGraphicFramePr>
        <p:xfrm>
          <a:off x="4485436" y="3669649"/>
          <a:ext cx="591498" cy="2446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149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2446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취소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4" name="직사각형 33"/>
          <p:cNvSpPr/>
          <p:nvPr/>
        </p:nvSpPr>
        <p:spPr>
          <a:xfrm>
            <a:off x="5518464" y="2799898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 smtClean="0"/>
              <a:t>X</a:t>
            </a:r>
            <a:endParaRPr lang="ko-KR" altLang="en-US" dirty="0"/>
          </a:p>
        </p:txBody>
      </p:sp>
      <p:graphicFrame>
        <p:nvGraphicFramePr>
          <p:cNvPr id="36" name="표 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3971448"/>
              </p:ext>
            </p:extLst>
          </p:nvPr>
        </p:nvGraphicFramePr>
        <p:xfrm>
          <a:off x="8518349" y="127405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sh_admin_semiBook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5" name="직사각형 34"/>
          <p:cNvSpPr/>
          <p:nvPr/>
        </p:nvSpPr>
        <p:spPr>
          <a:xfrm>
            <a:off x="114866" y="241014"/>
            <a:ext cx="6401111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관리자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예약관리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삭제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21932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2682351283"/>
              </p:ext>
            </p:extLst>
          </p:nvPr>
        </p:nvGraphicFramePr>
        <p:xfrm>
          <a:off x="8509686" y="2411808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세미나 참가 예약 및 결제 관리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</a:t>
                      </a:r>
                      <a:r>
                        <a:rPr lang="ko-KR" altLang="en-US" sz="1200" baseline="0" dirty="0" smtClean="0"/>
                        <a:t> </a:t>
                      </a:r>
                      <a:r>
                        <a:rPr lang="ko-KR" altLang="en-US" sz="1200" baseline="0" dirty="0" err="1" smtClean="0"/>
                        <a:t>세미나명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해당 세미나 상세 페이지로 이동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예약자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예약자 리스트 확인 가능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주최자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주최자 회원정보 팝업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2265398" y="2009063"/>
            <a:ext cx="230383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 smtClean="0"/>
              <a:t>세미나 </a:t>
            </a:r>
            <a:r>
              <a:rPr lang="ko-KR" altLang="en-US" sz="1200" b="1" dirty="0"/>
              <a:t>참가 예약 </a:t>
            </a:r>
            <a:r>
              <a:rPr lang="ko-KR" altLang="en-US" sz="1200" b="1" dirty="0" smtClean="0"/>
              <a:t>및 </a:t>
            </a:r>
            <a:r>
              <a:rPr lang="ko-KR" altLang="en-US" sz="1200" b="1" dirty="0"/>
              <a:t>결제 관리</a:t>
            </a: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/>
          </p:nvPr>
        </p:nvGraphicFramePr>
        <p:xfrm>
          <a:off x="2265398" y="2616413"/>
          <a:ext cx="5222791" cy="31828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85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00649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52722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40255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79907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683741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err="1" smtClean="0">
                          <a:solidFill>
                            <a:schemeClr val="tx1"/>
                          </a:solidFill>
                        </a:rPr>
                        <a:t>세미나명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예약자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세미나 일시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진행상태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주최자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15/30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2020-05-22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결제취소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dsdfas152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유튜브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크리에이터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마케팅 새로운 방법을 공개합니다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!!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10/20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2020-05-02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asdsad53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대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돈관리하기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딱 좋은 시기인데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5/40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2020-03-22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세미나종료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6/45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결제취소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유튜브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크리에이터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마케팅 새로운 방법을 공개합니다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!!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7/50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2/30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2020-03-12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세미나종료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474645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대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돈관리하기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딱 좋은 시기인데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50/50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3" name="직사각형 22"/>
          <p:cNvSpPr/>
          <p:nvPr/>
        </p:nvSpPr>
        <p:spPr>
          <a:xfrm>
            <a:off x="2333786" y="2767650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2333786" y="3143308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2333786" y="3523922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2333786" y="3954574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2333786" y="4700187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2333786" y="4342041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2333786" y="5079413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2333786" y="5484741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839" y="1289959"/>
            <a:ext cx="1475158" cy="5341499"/>
          </a:xfrm>
          <a:prstGeom prst="rect">
            <a:avLst/>
          </a:prstGeom>
        </p:spPr>
      </p:pic>
      <p:sp>
        <p:nvSpPr>
          <p:cNvPr id="31" name="직사각형 30"/>
          <p:cNvSpPr/>
          <p:nvPr/>
        </p:nvSpPr>
        <p:spPr>
          <a:xfrm>
            <a:off x="1919409" y="1780787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8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6677498"/>
              </p:ext>
            </p:extLst>
          </p:nvPr>
        </p:nvGraphicFramePr>
        <p:xfrm>
          <a:off x="139839" y="1289958"/>
          <a:ext cx="8032096" cy="533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340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808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3116059"/>
              </p:ext>
            </p:extLst>
          </p:nvPr>
        </p:nvGraphicFramePr>
        <p:xfrm>
          <a:off x="2773659" y="1953186"/>
          <a:ext cx="3118021" cy="41674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1802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4167446">
                <a:tc>
                  <a:txBody>
                    <a:bodyPr/>
                    <a:lstStyle/>
                    <a:p>
                      <a:pPr latinLnBrk="1"/>
                      <a:endParaRPr lang="en-US" altLang="ko-KR" sz="15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500" dirty="0" smtClean="0">
                          <a:solidFill>
                            <a:schemeClr val="tx1"/>
                          </a:solidFill>
                        </a:rPr>
                        <a:t>예약자 리스트</a:t>
                      </a:r>
                      <a:endParaRPr lang="ko-KR" alt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5279987"/>
              </p:ext>
            </p:extLst>
          </p:nvPr>
        </p:nvGraphicFramePr>
        <p:xfrm>
          <a:off x="3086309" y="2630860"/>
          <a:ext cx="2481649" cy="31828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817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89792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815546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3868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예약자명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err="1" smtClean="0">
                          <a:solidFill>
                            <a:schemeClr val="tx1"/>
                          </a:solidFill>
                        </a:rPr>
                        <a:t>예약일시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결제상태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홍길동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2020-03-31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김길동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2020-03-31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결제대기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신길동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2020-03-31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이길동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2020-03-31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박길동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2020-03-31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결제대기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조길동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2020-03-31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47464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최길동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2020-03-31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5543178" y="2009063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 smtClean="0"/>
              <a:t>X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7594" y="5855812"/>
            <a:ext cx="1008017" cy="218846"/>
          </a:xfrm>
          <a:prstGeom prst="rect">
            <a:avLst/>
          </a:prstGeom>
        </p:spPr>
      </p:pic>
      <p:graphicFrame>
        <p:nvGraphicFramePr>
          <p:cNvPr id="33" name="표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0927954"/>
              </p:ext>
            </p:extLst>
          </p:nvPr>
        </p:nvGraphicFramePr>
        <p:xfrm>
          <a:off x="8509686" y="1289958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sh_admin_semiBook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2" name="직사각형 31"/>
          <p:cNvSpPr/>
          <p:nvPr/>
        </p:nvSpPr>
        <p:spPr>
          <a:xfrm>
            <a:off x="114866" y="241014"/>
            <a:ext cx="7795724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관리자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예약관리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예약자 리스트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85084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1825790094"/>
              </p:ext>
            </p:extLst>
          </p:nvPr>
        </p:nvGraphicFramePr>
        <p:xfrm>
          <a:off x="8509686" y="2399191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세미나 참가 예약 및 결제 관리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</a:t>
                      </a:r>
                      <a:r>
                        <a:rPr lang="ko-KR" altLang="en-US" sz="1200" baseline="0" dirty="0" smtClean="0"/>
                        <a:t> </a:t>
                      </a:r>
                      <a:r>
                        <a:rPr lang="ko-KR" altLang="en-US" sz="1200" baseline="0" dirty="0" err="1" smtClean="0"/>
                        <a:t>세미나명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해당 세미나 상세 페이지로 이동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예약자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예약자 리스트 확인 가능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주최자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주최자 회원정보 팝업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2265398" y="2009063"/>
            <a:ext cx="230383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 smtClean="0"/>
              <a:t>세미나 </a:t>
            </a:r>
            <a:r>
              <a:rPr lang="ko-KR" altLang="en-US" sz="1200" b="1" dirty="0"/>
              <a:t>참가 예약 </a:t>
            </a:r>
            <a:r>
              <a:rPr lang="ko-KR" altLang="en-US" sz="1200" b="1" dirty="0" smtClean="0"/>
              <a:t>및 </a:t>
            </a:r>
            <a:r>
              <a:rPr lang="ko-KR" altLang="en-US" sz="1200" b="1" dirty="0"/>
              <a:t>결제 관리</a:t>
            </a: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/>
          </p:nvPr>
        </p:nvGraphicFramePr>
        <p:xfrm>
          <a:off x="2265398" y="2616413"/>
          <a:ext cx="5222791" cy="31828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85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00649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52722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40255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79907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683741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err="1" smtClean="0">
                          <a:solidFill>
                            <a:schemeClr val="tx1"/>
                          </a:solidFill>
                        </a:rPr>
                        <a:t>세미나명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예약자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세미나 일시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진행상태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주최자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15/30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2020-05-22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결제취소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dsdfas152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유튜브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크리에이터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마케팅 새로운 방법을 공개합니다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!!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10/20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2020-05-02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asdsad53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대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돈관리하기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딱 좋은 시기인데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5/40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2020-03-22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세미나종료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6/45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결제취소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유튜브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크리에이터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마케팅 새로운 방법을 공개합니다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!!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7/50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2/30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2020-03-12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세미나종료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474645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대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돈관리하기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딱 좋은 시기인데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50/50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3" name="직사각형 22"/>
          <p:cNvSpPr/>
          <p:nvPr/>
        </p:nvSpPr>
        <p:spPr>
          <a:xfrm>
            <a:off x="2333786" y="2767650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2333786" y="3143308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2333786" y="3523922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2333786" y="3954574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2333786" y="4700187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2333786" y="4342041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2333786" y="5079413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2333786" y="5484741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839" y="1289959"/>
            <a:ext cx="1475158" cy="5341499"/>
          </a:xfrm>
          <a:prstGeom prst="rect">
            <a:avLst/>
          </a:prstGeom>
        </p:spPr>
      </p:pic>
      <p:sp>
        <p:nvSpPr>
          <p:cNvPr id="31" name="직사각형 30"/>
          <p:cNvSpPr/>
          <p:nvPr/>
        </p:nvSpPr>
        <p:spPr>
          <a:xfrm>
            <a:off x="1919409" y="1780787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8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9" name="표 18"/>
          <p:cNvGraphicFramePr>
            <a:graphicFrameLocks noGrp="1"/>
          </p:cNvGraphicFramePr>
          <p:nvPr>
            <p:extLst/>
          </p:nvPr>
        </p:nvGraphicFramePr>
        <p:xfrm>
          <a:off x="139839" y="1289958"/>
          <a:ext cx="8032096" cy="533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340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808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2877176"/>
              </p:ext>
            </p:extLst>
          </p:nvPr>
        </p:nvGraphicFramePr>
        <p:xfrm>
          <a:off x="2773659" y="1953186"/>
          <a:ext cx="3118021" cy="41674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1802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4167446">
                <a:tc>
                  <a:txBody>
                    <a:bodyPr/>
                    <a:lstStyle/>
                    <a:p>
                      <a:pPr latinLnBrk="1"/>
                      <a:endParaRPr lang="en-US" altLang="ko-KR" sz="15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5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500" dirty="0" smtClean="0">
                          <a:solidFill>
                            <a:schemeClr val="tx1"/>
                          </a:solidFill>
                        </a:rPr>
                        <a:t>주최자 </a:t>
                      </a:r>
                      <a:r>
                        <a:rPr lang="en-US" altLang="ko-KR" sz="1500" dirty="0" err="1" smtClean="0">
                          <a:solidFill>
                            <a:schemeClr val="tx1"/>
                          </a:solidFill>
                        </a:rPr>
                        <a:t>sadasd</a:t>
                      </a:r>
                      <a:r>
                        <a:rPr lang="ko-KR" altLang="en-US" sz="1500" baseline="0" dirty="0" smtClean="0">
                          <a:solidFill>
                            <a:schemeClr val="tx1"/>
                          </a:solidFill>
                        </a:rPr>
                        <a:t>님 회원정보</a:t>
                      </a:r>
                      <a:endParaRPr lang="ko-KR" alt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2128935"/>
              </p:ext>
            </p:extLst>
          </p:nvPr>
        </p:nvGraphicFramePr>
        <p:xfrm>
          <a:off x="3322094" y="3005167"/>
          <a:ext cx="2021150" cy="25883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387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25727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868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예약자명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err="1" smtClean="0">
                          <a:solidFill>
                            <a:schemeClr val="tx1"/>
                          </a:solidFill>
                        </a:rPr>
                        <a:t>예약일시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이름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김길동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아이디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adfasdf5452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주소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서울 강남구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이메일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adsfasdf@gmail.com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326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닉네임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동길김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2127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휴대폰번호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010-1234-5678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5543178" y="2009063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 smtClean="0"/>
              <a:t>X</a:t>
            </a:r>
            <a:endParaRPr lang="ko-KR" altLang="en-US" dirty="0"/>
          </a:p>
        </p:txBody>
      </p:sp>
      <p:graphicFrame>
        <p:nvGraphicFramePr>
          <p:cNvPr id="35" name="표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4096359"/>
              </p:ext>
            </p:extLst>
          </p:nvPr>
        </p:nvGraphicFramePr>
        <p:xfrm>
          <a:off x="8509686" y="1277341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sh_admin_semiBook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2" name="직사각형 21"/>
          <p:cNvSpPr/>
          <p:nvPr/>
        </p:nvSpPr>
        <p:spPr>
          <a:xfrm>
            <a:off x="114866" y="241014"/>
            <a:ext cx="704231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관리자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예약관리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회원정보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22966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"/>
            <a:ext cx="12192000" cy="68579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85610" y="2492896"/>
            <a:ext cx="7020780" cy="523220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2800" b="1" spc="300" dirty="0">
                <a:solidFill>
                  <a:schemeClr val="bg1"/>
                </a:solidFill>
                <a:latin typeface="Microsoft Yi Baiti" pitchFamily="66" charset="0"/>
                <a:ea typeface="KoPub돋움체 Medium" pitchFamily="18" charset="-127"/>
              </a:rPr>
              <a:t>이형준</a:t>
            </a:r>
            <a:endParaRPr lang="en-US" altLang="ko-KR" sz="2800" b="1" spc="300" dirty="0">
              <a:solidFill>
                <a:schemeClr val="bg1"/>
              </a:solidFill>
              <a:latin typeface="Microsoft Yi Baiti" pitchFamily="66" charset="0"/>
              <a:ea typeface="KoPub돋움체 Medium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68597" y="4149080"/>
            <a:ext cx="7254806" cy="261610"/>
          </a:xfrm>
          <a:prstGeom prst="rect">
            <a:avLst/>
          </a:prstGeom>
          <a:noFill/>
          <a:scene3d>
            <a:camera prst="orthographic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alpha val="77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화면 설계서</a:t>
            </a:r>
          </a:p>
        </p:txBody>
      </p:sp>
    </p:spTree>
    <p:extLst>
      <p:ext uri="{BB962C8B-B14F-4D97-AF65-F5344CB8AC3E}">
        <p14:creationId xmlns:p14="http://schemas.microsoft.com/office/powerpoint/2010/main" val="2366900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4179638806"/>
              </p:ext>
            </p:extLst>
          </p:nvPr>
        </p:nvGraphicFramePr>
        <p:xfrm>
          <a:off x="8936516" y="2190118"/>
          <a:ext cx="2952330" cy="443828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022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1360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smtClean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100" b="0" u="none" strike="noStrike" cap="none" dirty="0" smtClean="0"/>
                        <a:t>회원가입에 필요한 정보를 </a:t>
                      </a:r>
                      <a:r>
                        <a:rPr lang="ko-KR" altLang="en-US" sz="1100" b="0" u="none" strike="noStrike" cap="none" dirty="0" err="1" smtClean="0"/>
                        <a:t>입력받는</a:t>
                      </a:r>
                      <a:r>
                        <a:rPr lang="ko-KR" altLang="en-US" sz="1100" b="0" u="none" strike="noStrike" cap="none" dirty="0" smtClean="0"/>
                        <a:t> 폼</a:t>
                      </a:r>
                      <a:r>
                        <a:rPr lang="en-US" altLang="ko-KR" sz="1100" b="0" u="none" strike="noStrike" cap="none" dirty="0" smtClean="0"/>
                        <a:t>, </a:t>
                      </a:r>
                      <a:r>
                        <a:rPr lang="ko-KR" altLang="en-US" sz="1100" b="0" u="none" strike="noStrike" cap="none" dirty="0" smtClean="0"/>
                        <a:t>아이디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smtClean="0"/>
                        <a:t>비밀번호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err="1" smtClean="0"/>
                        <a:t>이메일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smtClean="0"/>
                        <a:t>닉네임을 </a:t>
                      </a:r>
                      <a:r>
                        <a:rPr lang="ko-KR" altLang="en-US" sz="1100" b="0" u="none" strike="noStrike" cap="none" baseline="0" dirty="0" err="1" smtClean="0"/>
                        <a:t>입력받고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err="1" smtClean="0"/>
                        <a:t>셀렉트</a:t>
                      </a:r>
                      <a:r>
                        <a:rPr lang="ko-KR" altLang="en-US" sz="1100" b="0" u="none" strike="noStrike" cap="none" baseline="0" dirty="0" smtClean="0"/>
                        <a:t> 메뉴를 통해 관심카테고리를 선택한다</a:t>
                      </a:r>
                      <a:r>
                        <a:rPr lang="en-US" altLang="ko-KR" sz="1100" b="0" u="none" strike="noStrike" cap="none" baseline="0" dirty="0" smtClean="0"/>
                        <a:t>.</a:t>
                      </a:r>
                      <a:endParaRPr lang="en-US" altLang="ko-KR" sz="11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24815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100" b="0" u="none" strike="noStrike" cap="none" dirty="0" smtClean="0"/>
                        <a:t>아이디를 입력하기 위해서 해당 창을 클릭할 시</a:t>
                      </a:r>
                      <a:r>
                        <a:rPr lang="en-US" altLang="ko-KR" sz="1100" b="0" u="none" strike="noStrike" cap="none" dirty="0" smtClean="0"/>
                        <a:t>,</a:t>
                      </a:r>
                      <a:r>
                        <a:rPr lang="en-US" altLang="ko-KR" sz="1100" b="0" u="none" strike="noStrike" cap="none" baseline="0" dirty="0" smtClean="0"/>
                        <a:t> </a:t>
                      </a:r>
                      <a:r>
                        <a:rPr lang="ko-KR" altLang="en-US" sz="1100" b="0" u="none" strike="noStrike" cap="none" baseline="0" dirty="0" smtClean="0"/>
                        <a:t>중복된 아이디를 확인하기 위한 </a:t>
                      </a:r>
                      <a:r>
                        <a:rPr lang="ko-KR" altLang="en-US" sz="1100" b="0" u="none" strike="noStrike" cap="none" baseline="0" dirty="0" err="1" smtClean="0"/>
                        <a:t>팝업창이</a:t>
                      </a:r>
                      <a:r>
                        <a:rPr lang="ko-KR" altLang="en-US" sz="1100" b="0" u="none" strike="noStrike" cap="none" baseline="0" dirty="0" smtClean="0"/>
                        <a:t> 생성되며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smtClean="0"/>
                        <a:t>해당 </a:t>
                      </a:r>
                      <a:r>
                        <a:rPr lang="ko-KR" altLang="en-US" sz="1100" b="0" u="none" strike="noStrike" cap="none" baseline="0" dirty="0" err="1" smtClean="0"/>
                        <a:t>팝업창에서</a:t>
                      </a:r>
                      <a:r>
                        <a:rPr lang="ko-KR" altLang="en-US" sz="1100" b="0" u="none" strike="noStrike" cap="none" baseline="0" dirty="0" smtClean="0"/>
                        <a:t> 중복확인 및 아이디 사용 버튼을 통해 해당 폼을 채울 수 있다</a:t>
                      </a:r>
                      <a:r>
                        <a:rPr lang="en-US" altLang="ko-KR" sz="1100" b="0" u="none" strike="noStrike" cap="none" baseline="0" dirty="0" smtClean="0"/>
                        <a:t>.</a:t>
                      </a:r>
                      <a:r>
                        <a:rPr lang="ko-KR" altLang="en-US" sz="1100" b="0" u="none" strike="noStrike" cap="none" baseline="0" dirty="0" smtClean="0"/>
                        <a:t> </a:t>
                      </a:r>
                      <a:endParaRPr lang="en-US" altLang="ko-KR" sz="11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1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24815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100" b="0" u="none" strike="noStrike" cap="none" dirty="0" smtClean="0"/>
                        <a:t>비밀번호는 서로 같은 값을 입력하도록 검증 과정을 둔다</a:t>
                      </a:r>
                      <a:r>
                        <a:rPr lang="en-US" altLang="ko-KR" sz="11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lang="en-US" altLang="ko-KR" sz="11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100" b="0" u="none" strike="noStrike" cap="none" dirty="0" err="1" smtClean="0"/>
                        <a:t>이메일의</a:t>
                      </a:r>
                      <a:r>
                        <a:rPr lang="ko-KR" altLang="en-US" sz="1100" b="0" u="none" strike="noStrike" cap="none" dirty="0" smtClean="0"/>
                        <a:t> 경우도 </a:t>
                      </a:r>
                      <a:r>
                        <a:rPr lang="ko-KR" altLang="en-US" sz="1100" b="0" u="none" strike="noStrike" cap="none" dirty="0" err="1" smtClean="0"/>
                        <a:t>정규표현식을</a:t>
                      </a:r>
                      <a:r>
                        <a:rPr lang="ko-KR" altLang="en-US" sz="1100" b="0" u="none" strike="noStrike" cap="none" dirty="0" smtClean="0"/>
                        <a:t> 사용하여 </a:t>
                      </a:r>
                      <a:r>
                        <a:rPr lang="en-US" altLang="ko-KR" sz="1100" b="0" u="none" strike="noStrike" cap="none" dirty="0" err="1" smtClean="0">
                          <a:hlinkClick r:id="rId3"/>
                        </a:rPr>
                        <a:t>abcd@abcd.abc</a:t>
                      </a:r>
                      <a:r>
                        <a:rPr lang="en-US" altLang="ko-KR" sz="1100" b="0" u="none" strike="noStrike" cap="none" dirty="0" smtClean="0"/>
                        <a:t> </a:t>
                      </a:r>
                      <a:r>
                        <a:rPr lang="ko-KR" altLang="en-US" sz="1100" b="0" u="none" strike="noStrike" cap="none" dirty="0" smtClean="0"/>
                        <a:t>형태의 </a:t>
                      </a:r>
                      <a:r>
                        <a:rPr lang="ko-KR" altLang="en-US" sz="1100" b="0" u="none" strike="noStrike" cap="none" dirty="0" err="1" smtClean="0"/>
                        <a:t>이메일을</a:t>
                      </a:r>
                      <a:r>
                        <a:rPr lang="ko-KR" altLang="en-US" sz="1100" b="0" u="none" strike="noStrike" cap="none" dirty="0" smtClean="0"/>
                        <a:t> </a:t>
                      </a:r>
                      <a:r>
                        <a:rPr lang="ko-KR" altLang="en-US" sz="1100" b="0" u="none" strike="noStrike" cap="none" dirty="0" err="1" smtClean="0"/>
                        <a:t>입력받도록</a:t>
                      </a:r>
                      <a:r>
                        <a:rPr lang="ko-KR" altLang="en-US" sz="1100" b="0" u="none" strike="noStrike" cap="none" dirty="0" smtClean="0"/>
                        <a:t> 한다</a:t>
                      </a:r>
                      <a:r>
                        <a:rPr lang="en-US" altLang="ko-KR" sz="11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lang="en-US" altLang="ko-KR" sz="11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9154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100" b="0" u="none" strike="noStrike" cap="none" dirty="0" smtClean="0"/>
                        <a:t>이미지를 </a:t>
                      </a:r>
                      <a:r>
                        <a:rPr lang="ko-KR" altLang="en-US" sz="1100" b="0" u="none" strike="noStrike" cap="none" dirty="0" err="1" smtClean="0"/>
                        <a:t>업로드하는</a:t>
                      </a:r>
                      <a:r>
                        <a:rPr lang="ko-KR" altLang="en-US" sz="1100" b="0" u="none" strike="noStrike" cap="none" dirty="0" smtClean="0"/>
                        <a:t> 경우 내가 </a:t>
                      </a:r>
                      <a:r>
                        <a:rPr lang="ko-KR" altLang="en-US" sz="1100" b="0" u="none" strike="noStrike" cap="none" dirty="0" err="1" smtClean="0"/>
                        <a:t>업로드한</a:t>
                      </a:r>
                      <a:r>
                        <a:rPr lang="ko-KR" altLang="en-US" sz="1100" b="0" u="none" strike="noStrike" cap="none" dirty="0" smtClean="0"/>
                        <a:t> 이미지를 </a:t>
                      </a:r>
                      <a:r>
                        <a:rPr lang="ko-KR" altLang="en-US" sz="1100" b="0" u="none" strike="noStrike" cap="none" dirty="0" err="1" smtClean="0"/>
                        <a:t>미리볼</a:t>
                      </a:r>
                      <a:r>
                        <a:rPr lang="ko-KR" altLang="en-US" sz="1100" b="0" u="none" strike="noStrike" cap="none" dirty="0" smtClean="0"/>
                        <a:t> 수 있다</a:t>
                      </a:r>
                      <a:r>
                        <a:rPr lang="en-US" altLang="ko-KR" sz="1100" b="0" u="none" strike="noStrike" cap="none" dirty="0" smtClean="0"/>
                        <a:t>.</a:t>
                      </a:r>
                      <a:endParaRPr lang="en-US" altLang="ko-KR" sz="11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3827930" y="1337514"/>
            <a:ext cx="1192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회원가입</a:t>
            </a:r>
            <a:endParaRPr lang="en-US" altLang="ko-KR" dirty="0" smtClean="0"/>
          </a:p>
        </p:txBody>
      </p:sp>
      <p:sp>
        <p:nvSpPr>
          <p:cNvPr id="5" name="직사각형 4"/>
          <p:cNvSpPr/>
          <p:nvPr/>
        </p:nvSpPr>
        <p:spPr>
          <a:xfrm>
            <a:off x="519953" y="1165412"/>
            <a:ext cx="7745506" cy="54595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2205318" y="1775001"/>
            <a:ext cx="4146175" cy="2868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아이</a:t>
            </a:r>
            <a:r>
              <a:rPr lang="ko-KR" altLang="en-US" dirty="0">
                <a:solidFill>
                  <a:schemeClr val="tx1"/>
                </a:solidFill>
              </a:rPr>
              <a:t>디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2191870" y="2143549"/>
            <a:ext cx="4159623" cy="3217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비밀번</a:t>
            </a:r>
            <a:r>
              <a:rPr lang="ko-KR" altLang="en-US" dirty="0">
                <a:solidFill>
                  <a:schemeClr val="tx1"/>
                </a:solidFill>
              </a:rPr>
              <a:t>호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2191870" y="2536997"/>
            <a:ext cx="4159623" cy="31626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비밀번호확인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187387" y="2924481"/>
            <a:ext cx="4182035" cy="3351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err="1" smtClean="0">
                <a:solidFill>
                  <a:schemeClr val="tx1"/>
                </a:solidFill>
              </a:rPr>
              <a:t>이메</a:t>
            </a:r>
            <a:r>
              <a:rPr lang="ko-KR" altLang="en-US" dirty="0" err="1">
                <a:solidFill>
                  <a:schemeClr val="tx1"/>
                </a:solidFill>
              </a:rPr>
              <a:t>일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187388" y="3320922"/>
            <a:ext cx="4164106" cy="3282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이</a:t>
            </a:r>
            <a:r>
              <a:rPr lang="ko-KR" altLang="en-US" dirty="0">
                <a:solidFill>
                  <a:schemeClr val="tx1"/>
                </a:solidFill>
              </a:rPr>
              <a:t>름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2788024" y="6042212"/>
            <a:ext cx="3092823" cy="46616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회원가입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381000" y="1165412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27" name="직사각형 26"/>
          <p:cNvSpPr/>
          <p:nvPr/>
        </p:nvSpPr>
        <p:spPr>
          <a:xfrm>
            <a:off x="6351493" y="1792935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grpSp>
        <p:nvGrpSpPr>
          <p:cNvPr id="2" name="그룹 1"/>
          <p:cNvGrpSpPr/>
          <p:nvPr/>
        </p:nvGrpSpPr>
        <p:grpSpPr>
          <a:xfrm>
            <a:off x="2205317" y="5111884"/>
            <a:ext cx="4146177" cy="385211"/>
            <a:chOff x="2205317" y="5190553"/>
            <a:chExt cx="4249766" cy="484069"/>
          </a:xfrm>
        </p:grpSpPr>
        <p:sp>
          <p:nvSpPr>
            <p:cNvPr id="21" name="직사각형 20"/>
            <p:cNvSpPr/>
            <p:nvPr/>
          </p:nvSpPr>
          <p:spPr>
            <a:xfrm>
              <a:off x="2205317" y="5190553"/>
              <a:ext cx="1174377" cy="47512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 smtClean="0">
                  <a:solidFill>
                    <a:schemeClr val="tx1"/>
                  </a:solidFill>
                </a:rPr>
                <a:t>관심</a:t>
              </a:r>
              <a:r>
                <a:rPr lang="en-US" altLang="ko-KR" dirty="0" smtClean="0">
                  <a:solidFill>
                    <a:schemeClr val="tx1"/>
                  </a:solidFill>
                </a:rPr>
                <a:t>1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4" name="이등변 삼각형 23"/>
            <p:cNvSpPr/>
            <p:nvPr/>
          </p:nvSpPr>
          <p:spPr>
            <a:xfrm rot="10800000">
              <a:off x="3016623" y="5316317"/>
              <a:ext cx="259977" cy="25050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3778623" y="5195023"/>
              <a:ext cx="1174377" cy="47512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 smtClean="0">
                  <a:solidFill>
                    <a:schemeClr val="tx1"/>
                  </a:solidFill>
                </a:rPr>
                <a:t>관심</a:t>
              </a:r>
              <a:r>
                <a:rPr lang="en-US" altLang="ko-KR" dirty="0">
                  <a:solidFill>
                    <a:schemeClr val="tx1"/>
                  </a:solidFill>
                </a:rPr>
                <a:t>2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1" name="이등변 삼각형 30"/>
            <p:cNvSpPr/>
            <p:nvPr/>
          </p:nvSpPr>
          <p:spPr>
            <a:xfrm rot="10800000">
              <a:off x="4589929" y="5320787"/>
              <a:ext cx="259977" cy="25050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5280210" y="5199493"/>
              <a:ext cx="1174873" cy="47512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 smtClean="0">
                  <a:solidFill>
                    <a:schemeClr val="tx1"/>
                  </a:solidFill>
                </a:rPr>
                <a:t>관심</a:t>
              </a:r>
              <a:r>
                <a:rPr lang="en-US" altLang="ko-KR" dirty="0">
                  <a:solidFill>
                    <a:schemeClr val="tx1"/>
                  </a:solidFill>
                </a:rPr>
                <a:t>3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3" name="이등변 삼각형 32"/>
            <p:cNvSpPr/>
            <p:nvPr/>
          </p:nvSpPr>
          <p:spPr>
            <a:xfrm rot="10800000">
              <a:off x="6091516" y="5325257"/>
              <a:ext cx="259977" cy="25050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4" name="직사각형 33"/>
          <p:cNvSpPr/>
          <p:nvPr/>
        </p:nvSpPr>
        <p:spPr>
          <a:xfrm>
            <a:off x="6378387" y="2465288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36" name="직사각형 35"/>
          <p:cNvSpPr/>
          <p:nvPr/>
        </p:nvSpPr>
        <p:spPr>
          <a:xfrm>
            <a:off x="6455083" y="2990726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25" name="직사각형 24"/>
          <p:cNvSpPr/>
          <p:nvPr/>
        </p:nvSpPr>
        <p:spPr>
          <a:xfrm>
            <a:off x="2187388" y="3731059"/>
            <a:ext cx="4164106" cy="3282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닉네임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2187388" y="4171326"/>
            <a:ext cx="4164106" cy="3282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mtClean="0">
                <a:solidFill>
                  <a:schemeClr val="tx1"/>
                </a:solidFill>
              </a:rPr>
              <a:t>주</a:t>
            </a:r>
            <a:r>
              <a:rPr lang="ko-KR" altLang="en-US">
                <a:solidFill>
                  <a:schemeClr val="tx1"/>
                </a:solidFill>
              </a:rPr>
              <a:t>소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187388" y="4620059"/>
            <a:ext cx="4164106" cy="3282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이미</a:t>
            </a:r>
            <a:r>
              <a:rPr lang="ko-KR" altLang="en-US" dirty="0">
                <a:solidFill>
                  <a:schemeClr val="tx1"/>
                </a:solidFill>
              </a:rPr>
              <a:t>지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6455083" y="4636993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graphicFrame>
        <p:nvGraphicFramePr>
          <p:cNvPr id="37" name="표 3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7962518"/>
              </p:ext>
            </p:extLst>
          </p:nvPr>
        </p:nvGraphicFramePr>
        <p:xfrm>
          <a:off x="9407655" y="1503449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hj_user_w_signUp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380466" y="160866"/>
            <a:ext cx="1074473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폼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02617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688114029"/>
              </p:ext>
            </p:extLst>
          </p:nvPr>
        </p:nvGraphicFramePr>
        <p:xfrm>
          <a:off x="8894182" y="3427803"/>
          <a:ext cx="2952330" cy="290695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입력한 아이디에 대한 중복을 조회하는 버튼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6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해당 아이디가 사용 중인지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사용할 수 있는 아이디인지 알려준다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7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이미 사용 중인 아이디인 경우는 사용하기 버튼이 비활성화 되며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사용할 수 있는 경우는 활성화 된다</a:t>
                      </a:r>
                      <a:r>
                        <a:rPr lang="en-US" altLang="ko-KR" sz="1300" b="0" u="none" strike="noStrike" cap="none" dirty="0" smtClean="0"/>
                        <a:t>. </a:t>
                      </a:r>
                      <a:r>
                        <a:rPr lang="ko-KR" altLang="en-US" sz="1300" b="0" u="none" strike="noStrike" cap="none" dirty="0" smtClean="0"/>
                        <a:t>사용하기를 누르면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  <a:r>
                        <a:rPr lang="en-US" altLang="ko-KR" sz="1300" b="0" u="none" strike="noStrike" cap="none" baseline="0" dirty="0" smtClean="0"/>
                        <a:t> </a:t>
                      </a:r>
                      <a:r>
                        <a:rPr lang="ko-KR" altLang="en-US" sz="1300" b="0" u="none" strike="noStrike" cap="none" baseline="0" dirty="0" smtClean="0"/>
                        <a:t>기존 회원가입 폼에 아이디가 채워진다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1748118" y="1945341"/>
            <a:ext cx="5029200" cy="33707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2124636" y="2796988"/>
            <a:ext cx="3263153" cy="5827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아이디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647765" y="2796988"/>
            <a:ext cx="923364" cy="5827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중복확인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303929" y="3630706"/>
            <a:ext cx="36307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rgbClr val="FF0000"/>
                </a:solidFill>
              </a:rPr>
              <a:t>해당아이디는 사용할 수 있습니다</a:t>
            </a:r>
            <a:r>
              <a:rPr lang="en-US" altLang="ko-KR" sz="1400" dirty="0" smtClean="0">
                <a:solidFill>
                  <a:srgbClr val="FF0000"/>
                </a:solidFill>
              </a:rPr>
              <a:t>.</a:t>
            </a:r>
          </a:p>
          <a:p>
            <a:r>
              <a:rPr lang="ko-KR" altLang="en-US" sz="1400" dirty="0" smtClean="0">
                <a:solidFill>
                  <a:srgbClr val="FF0000"/>
                </a:solidFill>
              </a:rPr>
              <a:t>또는 이미 사용 중인 아이디입니다</a:t>
            </a:r>
            <a:r>
              <a:rPr lang="en-US" altLang="ko-KR" sz="1400" dirty="0" smtClean="0">
                <a:solidFill>
                  <a:srgbClr val="FF0000"/>
                </a:solidFill>
              </a:rPr>
              <a:t>.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3242982" y="4769223"/>
            <a:ext cx="1752600" cy="3944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아이디 사용하기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627094" y="1833282"/>
            <a:ext cx="242047" cy="22411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5</a:t>
            </a:r>
            <a:endParaRPr lang="ko-KR" altLang="en-US" dirty="0"/>
          </a:p>
        </p:txBody>
      </p:sp>
      <p:sp>
        <p:nvSpPr>
          <p:cNvPr id="35" name="직사각형 34"/>
          <p:cNvSpPr/>
          <p:nvPr/>
        </p:nvSpPr>
        <p:spPr>
          <a:xfrm>
            <a:off x="5526741" y="2684929"/>
            <a:ext cx="242047" cy="22411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6</a:t>
            </a:r>
            <a:endParaRPr lang="ko-KR" altLang="en-US" dirty="0"/>
          </a:p>
        </p:txBody>
      </p:sp>
      <p:sp>
        <p:nvSpPr>
          <p:cNvPr id="37" name="직사각형 36"/>
          <p:cNvSpPr/>
          <p:nvPr/>
        </p:nvSpPr>
        <p:spPr>
          <a:xfrm>
            <a:off x="3121958" y="4657164"/>
            <a:ext cx="242047" cy="22411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7</a:t>
            </a:r>
            <a:endParaRPr lang="ko-KR" altLang="en-US" dirty="0"/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4445754"/>
              </p:ext>
            </p:extLst>
          </p:nvPr>
        </p:nvGraphicFramePr>
        <p:xfrm>
          <a:off x="9215393" y="2057400"/>
          <a:ext cx="1944216" cy="8687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hj_user_w_signUp_popUp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중복확인 팝업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39935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4250543840"/>
              </p:ext>
            </p:extLst>
          </p:nvPr>
        </p:nvGraphicFramePr>
        <p:xfrm>
          <a:off x="8699450" y="2791689"/>
          <a:ext cx="2952330" cy="10058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8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회원가입 완료 페이지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로그인 버튼을 눌러서 로그인 페이지로 이동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1362138" y="1489138"/>
            <a:ext cx="6938682" cy="46168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2487706" y="2779058"/>
            <a:ext cx="4061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회원가입이 완료되었습니다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3738282" y="4885765"/>
            <a:ext cx="1559859" cy="5916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로그인</a:t>
            </a:r>
            <a:endParaRPr lang="ko-KR" altLang="en-US" dirty="0"/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5641067"/>
              </p:ext>
            </p:extLst>
          </p:nvPr>
        </p:nvGraphicFramePr>
        <p:xfrm>
          <a:off x="9072458" y="1551269"/>
          <a:ext cx="2272876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7287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hj_user_w_signUpDone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1" name="직사각형 10"/>
          <p:cNvSpPr/>
          <p:nvPr/>
        </p:nvSpPr>
        <p:spPr>
          <a:xfrm>
            <a:off x="3617258" y="4773706"/>
            <a:ext cx="242047" cy="22411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8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완료페이지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02647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0466" y="160866"/>
            <a:ext cx="1074473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폼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026" name="Picture 2" descr="C:\Users\ezen-033\Desktop\회원가입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300" y="853819"/>
            <a:ext cx="6311900" cy="6004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531100" y="1854200"/>
            <a:ext cx="4089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아이디</a:t>
            </a:r>
            <a:r>
              <a:rPr lang="en-US" altLang="ko-KR" dirty="0" smtClean="0"/>
              <a:t>, </a:t>
            </a:r>
            <a:r>
              <a:rPr lang="ko-KR" altLang="en-US" dirty="0" smtClean="0"/>
              <a:t>비밀번호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이메일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주소</a:t>
            </a:r>
            <a:r>
              <a:rPr lang="en-US" altLang="ko-KR" dirty="0" smtClean="0"/>
              <a:t>, </a:t>
            </a:r>
            <a:r>
              <a:rPr lang="ko-KR" altLang="en-US" dirty="0" smtClean="0"/>
              <a:t>프로필이미지</a:t>
            </a:r>
            <a:r>
              <a:rPr lang="en-US" altLang="ko-KR" dirty="0" smtClean="0"/>
              <a:t>, </a:t>
            </a:r>
            <a:r>
              <a:rPr lang="ko-KR" altLang="en-US" dirty="0" smtClean="0"/>
              <a:t>관심카테고리를 받을 수 있도록 </a:t>
            </a:r>
            <a:r>
              <a:rPr lang="en-US" altLang="ko-KR" dirty="0" smtClean="0"/>
              <a:t>input</a:t>
            </a:r>
            <a:r>
              <a:rPr lang="ko-KR" altLang="en-US" dirty="0" smtClean="0"/>
              <a:t>을 이용해 </a:t>
            </a:r>
            <a:r>
              <a:rPr lang="en-US" altLang="ko-KR" dirty="0" smtClean="0"/>
              <a:t>form </a:t>
            </a:r>
            <a:r>
              <a:rPr lang="ko-KR" altLang="en-US" dirty="0" smtClean="0"/>
              <a:t>작성</a:t>
            </a:r>
            <a:endParaRPr lang="en-US" altLang="ko-KR" dirty="0" smtClean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13630715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0466" y="160866"/>
            <a:ext cx="1074473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폼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수정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531100" y="1854200"/>
            <a:ext cx="4089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아이디</a:t>
            </a:r>
            <a:r>
              <a:rPr lang="en-US" altLang="ko-KR" dirty="0" smtClean="0"/>
              <a:t>, </a:t>
            </a:r>
            <a:r>
              <a:rPr lang="ko-KR" altLang="en-US" dirty="0" smtClean="0"/>
              <a:t>비밀번호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이메일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주소</a:t>
            </a:r>
            <a:r>
              <a:rPr lang="en-US" altLang="ko-KR" dirty="0" smtClean="0"/>
              <a:t>, </a:t>
            </a:r>
            <a:r>
              <a:rPr lang="ko-KR" altLang="en-US" dirty="0" smtClean="0"/>
              <a:t>프로필이미지</a:t>
            </a:r>
            <a:r>
              <a:rPr lang="en-US" altLang="ko-KR" dirty="0" smtClean="0"/>
              <a:t>, </a:t>
            </a:r>
            <a:r>
              <a:rPr lang="ko-KR" altLang="en-US" dirty="0" smtClean="0"/>
              <a:t>관심카테고리를 받을 수 있도록 </a:t>
            </a:r>
            <a:r>
              <a:rPr lang="en-US" altLang="ko-KR" dirty="0" smtClean="0"/>
              <a:t>input</a:t>
            </a:r>
            <a:r>
              <a:rPr lang="ko-KR" altLang="en-US" dirty="0" smtClean="0"/>
              <a:t>을 이용해 </a:t>
            </a:r>
            <a:r>
              <a:rPr lang="en-US" altLang="ko-KR" dirty="0" smtClean="0"/>
              <a:t>form </a:t>
            </a:r>
            <a:r>
              <a:rPr lang="ko-KR" altLang="en-US" dirty="0" smtClean="0"/>
              <a:t>작성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필수사항 </a:t>
            </a:r>
            <a:r>
              <a:rPr lang="en-US" altLang="ko-KR" dirty="0" smtClean="0"/>
              <a:t>*</a:t>
            </a:r>
            <a:r>
              <a:rPr lang="ko-KR" altLang="en-US" dirty="0" smtClean="0"/>
              <a:t>표시</a:t>
            </a:r>
            <a:endParaRPr lang="en-US" altLang="ko-KR" dirty="0" smtClean="0"/>
          </a:p>
          <a:p>
            <a:endParaRPr lang="en-US" altLang="ko-KR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694" y="1313645"/>
            <a:ext cx="5525470" cy="5293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8664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b="0"/>
              <a:t>[</a:t>
            </a:r>
            <a:r>
              <a:rPr lang="ko-KR" altLang="en-US" sz="2800" b="0" smtClean="0"/>
              <a:t>화면구현</a:t>
            </a:r>
            <a:r>
              <a:rPr lang="en-US" altLang="ko-KR" sz="2800" b="0" smtClean="0"/>
              <a:t>] </a:t>
            </a:r>
            <a:r>
              <a:rPr lang="ko-KR" altLang="en-US" sz="2800" b="0"/>
              <a:t>사용자 </a:t>
            </a:r>
            <a:r>
              <a:rPr lang="en-US" altLang="ko-KR" sz="2800" b="0"/>
              <a:t>– </a:t>
            </a:r>
            <a:r>
              <a:rPr lang="ko-KR" altLang="en-US" sz="2800" b="0"/>
              <a:t>웹 </a:t>
            </a:r>
            <a:r>
              <a:rPr lang="en-US" altLang="ko-KR" sz="2800" b="0" smtClean="0"/>
              <a:t>– </a:t>
            </a:r>
            <a:r>
              <a:rPr lang="ko-KR" altLang="en-US" sz="2800" b="0" smtClean="0"/>
              <a:t>비밀번호 변경</a:t>
            </a:r>
            <a:r>
              <a:rPr lang="ko-KR" altLang="en-US" sz="1600" b="0" smtClean="0"/>
              <a:t> </a:t>
            </a: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206" y="1414658"/>
            <a:ext cx="6972300" cy="2280266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206" y="3854885"/>
            <a:ext cx="6581775" cy="2424617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6498" y="4513101"/>
            <a:ext cx="3805626" cy="16573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71889" y="1614197"/>
            <a:ext cx="3534844" cy="257797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97377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0466" y="160866"/>
            <a:ext cx="1074473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중복확인 팝업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531100" y="2163296"/>
            <a:ext cx="4089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아이디 입력 시 중복확인 처리를 </a:t>
            </a:r>
            <a:r>
              <a:rPr lang="ko-KR" altLang="en-US" smtClean="0"/>
              <a:t>위한 </a:t>
            </a:r>
            <a:r>
              <a:rPr lang="ko-KR" altLang="en-US" dirty="0" err="1" smtClean="0"/>
              <a:t>팝업창</a:t>
            </a:r>
            <a:endParaRPr lang="ko-KR" altLang="en-US" dirty="0"/>
          </a:p>
        </p:txBody>
      </p:sp>
      <p:pic>
        <p:nvPicPr>
          <p:cNvPr id="2050" name="Picture 2" descr="C:\Users\ezen-033\Desktop\회원가입팝업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525" y="1700213"/>
            <a:ext cx="6753510" cy="4154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5123322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0466" y="160866"/>
            <a:ext cx="1074473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완료페이지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3074" name="Picture 2" descr="C:\Users\ezen-033\Desktop\회원가입 완료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066" y="2311400"/>
            <a:ext cx="6934734" cy="327410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7531100" y="3052296"/>
            <a:ext cx="4089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회원등록이 정상 완료되면 이동하는 페이지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21375281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0466" y="160866"/>
            <a:ext cx="1074473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AJAX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이용한 아이디 중복체크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252634" y="1855757"/>
            <a:ext cx="48725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아이디 중복확인을 위한 기존의 </a:t>
            </a:r>
            <a:r>
              <a:rPr lang="ko-KR" altLang="en-US" dirty="0" err="1" smtClean="0"/>
              <a:t>팝업창을</a:t>
            </a:r>
            <a:r>
              <a:rPr lang="ko-KR" altLang="en-US" dirty="0" smtClean="0"/>
              <a:t> 없애고 </a:t>
            </a:r>
            <a:r>
              <a:rPr lang="en-US" altLang="ko-KR" dirty="0" smtClean="0"/>
              <a:t>AJAX</a:t>
            </a:r>
            <a:r>
              <a:rPr lang="ko-KR" altLang="en-US" dirty="0" smtClean="0"/>
              <a:t>를 이용한 아이디 중복체크</a:t>
            </a:r>
            <a:endParaRPr lang="ko-KR" altLang="en-US" dirty="0"/>
          </a:p>
        </p:txBody>
      </p:sp>
      <p:pic>
        <p:nvPicPr>
          <p:cNvPr id="1026" name="Picture 2" descr="C:\Users\ezen-033\Desktop\ppt\회원가입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478" y="1352380"/>
            <a:ext cx="4983372" cy="139216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ezen-033\Desktop\ppt\회원가입7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478" y="3003880"/>
            <a:ext cx="4983372" cy="137644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ezen-033\Desktop\ppt\회원가입8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478" y="4712939"/>
            <a:ext cx="4983372" cy="131340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9078489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0466" y="160866"/>
            <a:ext cx="1074473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AJAX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이용한 아이디 중복체크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252634" y="1855757"/>
            <a:ext cx="487256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ID</a:t>
            </a:r>
            <a:r>
              <a:rPr lang="ko-KR" altLang="en-US" dirty="0" err="1" smtClean="0"/>
              <a:t>입력창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Focusout</a:t>
            </a:r>
            <a:r>
              <a:rPr lang="en-US" altLang="ko-KR" dirty="0" smtClean="0"/>
              <a:t> </a:t>
            </a:r>
            <a:r>
              <a:rPr lang="ko-KR" altLang="en-US" dirty="0" smtClean="0"/>
              <a:t>시 </a:t>
            </a:r>
            <a:r>
              <a:rPr lang="en-US" altLang="ko-KR" dirty="0" err="1" smtClean="0"/>
              <a:t>idChk</a:t>
            </a:r>
            <a:r>
              <a:rPr lang="en-US" altLang="ko-KR" dirty="0" smtClean="0"/>
              <a:t> </a:t>
            </a:r>
            <a:r>
              <a:rPr lang="ko-KR" altLang="en-US" dirty="0" smtClean="0"/>
              <a:t>함수 실행</a:t>
            </a:r>
            <a:endParaRPr lang="en-US" altLang="ko-KR" dirty="0" smtClean="0"/>
          </a:p>
          <a:p>
            <a:r>
              <a:rPr lang="en-US" altLang="ko-KR" dirty="0" smtClean="0">
                <a:sym typeface="Wingdings" panose="05000000000000000000" pitchFamily="2" charset="2"/>
              </a:rPr>
              <a:t>-&gt; id</a:t>
            </a:r>
            <a:r>
              <a:rPr lang="ko-KR" altLang="en-US" dirty="0" smtClean="0">
                <a:sym typeface="Wingdings" panose="05000000000000000000" pitchFamily="2" charset="2"/>
              </a:rPr>
              <a:t>가 </a:t>
            </a:r>
            <a:r>
              <a:rPr lang="en-US" altLang="ko-KR" dirty="0" smtClean="0">
                <a:sym typeface="Wingdings" panose="05000000000000000000" pitchFamily="2" charset="2"/>
              </a:rPr>
              <a:t>5</a:t>
            </a:r>
            <a:r>
              <a:rPr lang="ko-KR" altLang="en-US" dirty="0" smtClean="0">
                <a:sym typeface="Wingdings" panose="05000000000000000000" pitchFamily="2" charset="2"/>
              </a:rPr>
              <a:t>자 미만일 시 내용을 지우고 </a:t>
            </a:r>
            <a:r>
              <a:rPr lang="en-US" altLang="ko-KR" dirty="0" smtClean="0">
                <a:sym typeface="Wingdings" panose="05000000000000000000" pitchFamily="2" charset="2"/>
              </a:rPr>
              <a:t>‘</a:t>
            </a:r>
            <a:r>
              <a:rPr lang="ko-KR" altLang="en-US" dirty="0" smtClean="0">
                <a:sym typeface="Wingdings" panose="05000000000000000000" pitchFamily="2" charset="2"/>
              </a:rPr>
              <a:t>아이디 최소 </a:t>
            </a:r>
            <a:r>
              <a:rPr lang="en-US" altLang="ko-KR" dirty="0" smtClean="0">
                <a:sym typeface="Wingdings" panose="05000000000000000000" pitchFamily="2" charset="2"/>
              </a:rPr>
              <a:t>5</a:t>
            </a:r>
            <a:r>
              <a:rPr lang="ko-KR" altLang="en-US" dirty="0" smtClean="0">
                <a:sym typeface="Wingdings" panose="05000000000000000000" pitchFamily="2" charset="2"/>
              </a:rPr>
              <a:t>자 이상</a:t>
            </a:r>
            <a:r>
              <a:rPr lang="en-US" altLang="ko-KR" dirty="0" smtClean="0">
                <a:sym typeface="Wingdings" panose="05000000000000000000" pitchFamily="2" charset="2"/>
              </a:rPr>
              <a:t>’</a:t>
            </a:r>
            <a:r>
              <a:rPr lang="ko-KR" altLang="en-US" dirty="0" smtClean="0">
                <a:sym typeface="Wingdings" panose="05000000000000000000" pitchFamily="2" charset="2"/>
              </a:rPr>
              <a:t> 팝업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 smtClean="0">
                <a:sym typeface="Wingdings" panose="05000000000000000000" pitchFamily="2" charset="2"/>
              </a:rPr>
              <a:t>-&gt; 5</a:t>
            </a:r>
            <a:r>
              <a:rPr lang="ko-KR" altLang="en-US" dirty="0" smtClean="0">
                <a:sym typeface="Wingdings" panose="05000000000000000000" pitchFamily="2" charset="2"/>
              </a:rPr>
              <a:t>자 이상이지만 이미 등록된 경우 내용을 지우고 </a:t>
            </a:r>
            <a:r>
              <a:rPr lang="en-US" altLang="ko-KR" dirty="0" smtClean="0">
                <a:sym typeface="Wingdings" panose="05000000000000000000" pitchFamily="2" charset="2"/>
              </a:rPr>
              <a:t>‘</a:t>
            </a:r>
            <a:r>
              <a:rPr lang="ko-KR" altLang="en-US" dirty="0" smtClean="0">
                <a:sym typeface="Wingdings" panose="05000000000000000000" pitchFamily="2" charset="2"/>
              </a:rPr>
              <a:t>이미 등록된 아이디입니다</a:t>
            </a:r>
            <a:r>
              <a:rPr lang="en-US" altLang="ko-KR" dirty="0" smtClean="0">
                <a:sym typeface="Wingdings" panose="05000000000000000000" pitchFamily="2" charset="2"/>
              </a:rPr>
              <a:t>.’ </a:t>
            </a:r>
            <a:r>
              <a:rPr lang="ko-KR" altLang="en-US" dirty="0" smtClean="0">
                <a:sym typeface="Wingdings" panose="05000000000000000000" pitchFamily="2" charset="2"/>
              </a:rPr>
              <a:t>팝업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 smtClean="0">
                <a:sym typeface="Wingdings" panose="05000000000000000000" pitchFamily="2" charset="2"/>
              </a:rPr>
              <a:t>-&gt; </a:t>
            </a:r>
            <a:r>
              <a:rPr lang="ko-KR" altLang="en-US" dirty="0" smtClean="0">
                <a:sym typeface="Wingdings" panose="05000000000000000000" pitchFamily="2" charset="2"/>
              </a:rPr>
              <a:t>사용 가능한 아이디인 경우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en-US" altLang="ko-KR" dirty="0" smtClean="0">
                <a:sym typeface="Wingdings" panose="05000000000000000000" pitchFamily="2" charset="2"/>
              </a:rPr>
              <a:t>‘</a:t>
            </a:r>
            <a:r>
              <a:rPr lang="ko-KR" altLang="en-US" dirty="0" smtClean="0">
                <a:sym typeface="Wingdings" panose="05000000000000000000" pitchFamily="2" charset="2"/>
              </a:rPr>
              <a:t>사용 가능한 아이디입니다</a:t>
            </a:r>
            <a:r>
              <a:rPr lang="en-US" altLang="ko-KR" dirty="0" smtClean="0">
                <a:sym typeface="Wingdings" panose="05000000000000000000" pitchFamily="2" charset="2"/>
              </a:rPr>
              <a:t>’ </a:t>
            </a:r>
            <a:r>
              <a:rPr lang="ko-KR" altLang="en-US" dirty="0" smtClean="0">
                <a:sym typeface="Wingdings" panose="05000000000000000000" pitchFamily="2" charset="2"/>
              </a:rPr>
              <a:t>팝업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</p:txBody>
      </p:sp>
      <p:pic>
        <p:nvPicPr>
          <p:cNvPr id="2050" name="Picture 2" descr="C:\Users\ezen-033\Desktop\ppt\회원가입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505" y="1646955"/>
            <a:ext cx="5330960" cy="368704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2599268" y="2065866"/>
            <a:ext cx="2489200" cy="34713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76787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0466" y="160866"/>
            <a:ext cx="1074473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AJAX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이용한 아이디 중복체크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94644" y="3213580"/>
            <a:ext cx="106083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ym typeface="Wingdings" panose="05000000000000000000" pitchFamily="2" charset="2"/>
              </a:rPr>
              <a:t>아이디 중복체크를 위한 </a:t>
            </a:r>
            <a:r>
              <a:rPr lang="ko-KR" altLang="en-US" dirty="0" err="1" smtClean="0">
                <a:sym typeface="Wingdings" panose="05000000000000000000" pitchFamily="2" charset="2"/>
              </a:rPr>
              <a:t>웹서블릿</a:t>
            </a:r>
            <a:r>
              <a:rPr lang="en-US" altLang="ko-KR" dirty="0" smtClean="0">
                <a:sym typeface="Wingdings" panose="05000000000000000000" pitchFamily="2" charset="2"/>
              </a:rPr>
              <a:t>(IdChk.java), </a:t>
            </a:r>
            <a:r>
              <a:rPr lang="ko-KR" altLang="en-US" dirty="0" smtClean="0">
                <a:sym typeface="Wingdings" panose="05000000000000000000" pitchFamily="2" charset="2"/>
              </a:rPr>
              <a:t>내부에서 </a:t>
            </a:r>
            <a:r>
              <a:rPr lang="en-US" altLang="ko-KR" dirty="0" err="1" smtClean="0">
                <a:sym typeface="Wingdings" panose="05000000000000000000" pitchFamily="2" charset="2"/>
              </a:rPr>
              <a:t>MemberDao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객체를 이용하여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아이디 중복 체크를 위한 </a:t>
            </a:r>
            <a:r>
              <a:rPr lang="en-US" altLang="ko-KR" dirty="0" smtClean="0">
                <a:sym typeface="Wingdings" panose="05000000000000000000" pitchFamily="2" charset="2"/>
              </a:rPr>
              <a:t>JSON</a:t>
            </a:r>
            <a:r>
              <a:rPr lang="ko-KR" altLang="en-US" dirty="0" smtClean="0">
                <a:sym typeface="Wingdings" panose="05000000000000000000" pitchFamily="2" charset="2"/>
              </a:rPr>
              <a:t>생성 </a:t>
            </a:r>
            <a:endParaRPr lang="en-US" altLang="ko-KR" dirty="0" smtClean="0">
              <a:sym typeface="Wingdings" panose="05000000000000000000" pitchFamily="2" charset="2"/>
            </a:endParaRPr>
          </a:p>
        </p:txBody>
      </p:sp>
      <p:pic>
        <p:nvPicPr>
          <p:cNvPr id="3074" name="Picture 2" descr="C:\Users\ezen-033\Desktop\ppt\회원가입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457" y="1616139"/>
            <a:ext cx="8832835" cy="143659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ezen-033\Desktop\ppt\회원가입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530" y="4578350"/>
            <a:ext cx="4400550" cy="9525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ezen-033\Desktop\ppt\회원가입5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5833" y="4578350"/>
            <a:ext cx="4200525" cy="9334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97970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0466" y="160866"/>
            <a:ext cx="1074473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완료페이지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4098" name="Picture 2" descr="C:\Users\ezen-033\Desktop\ppt\회원가입9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9771" y="1690629"/>
            <a:ext cx="6659563" cy="481012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xtLst/>
        </p:spPr>
      </p:pic>
      <p:sp>
        <p:nvSpPr>
          <p:cNvPr id="2" name="TextBox 1"/>
          <p:cNvSpPr txBox="1"/>
          <p:nvPr/>
        </p:nvSpPr>
        <p:spPr>
          <a:xfrm>
            <a:off x="1100667" y="1964267"/>
            <a:ext cx="334433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뷰</a:t>
            </a:r>
            <a:r>
              <a:rPr lang="ko-KR" altLang="en-US" dirty="0" smtClean="0"/>
              <a:t> 이동과 </a:t>
            </a:r>
            <a:r>
              <a:rPr lang="en-US" altLang="ko-KR" dirty="0" err="1" smtClean="0"/>
              <a:t>InsertMember</a:t>
            </a:r>
            <a:r>
              <a:rPr lang="en-US" altLang="ko-KR" dirty="0" smtClean="0"/>
              <a:t>()</a:t>
            </a:r>
            <a:r>
              <a:rPr lang="ko-KR" altLang="en-US" dirty="0" smtClean="0"/>
              <a:t>를 위한 컨트롤러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따로 </a:t>
            </a:r>
            <a:r>
              <a:rPr lang="en-US" altLang="ko-KR" dirty="0" smtClean="0"/>
              <a:t>Service </a:t>
            </a:r>
            <a:r>
              <a:rPr lang="ko-KR" altLang="en-US" dirty="0" smtClean="0"/>
              <a:t>객체를 두지 않고 직접 </a:t>
            </a:r>
            <a:r>
              <a:rPr lang="en-US" altLang="ko-KR" dirty="0" smtClean="0"/>
              <a:t>Dao</a:t>
            </a:r>
            <a:r>
              <a:rPr lang="ko-KR" altLang="en-US" dirty="0" smtClean="0"/>
              <a:t>를 이용해서 </a:t>
            </a:r>
            <a:r>
              <a:rPr lang="en-US" altLang="ko-KR" dirty="0" smtClean="0"/>
              <a:t>insert</a:t>
            </a:r>
          </a:p>
          <a:p>
            <a:r>
              <a:rPr lang="ko-KR" altLang="en-US" dirty="0" smtClean="0"/>
              <a:t> </a:t>
            </a:r>
            <a:endParaRPr lang="en-US" altLang="ko-KR" dirty="0" smtClean="0"/>
          </a:p>
          <a:p>
            <a:r>
              <a:rPr lang="en-US" altLang="ko-KR" dirty="0" smtClean="0"/>
              <a:t>SignUp.java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1355599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0466" y="160866"/>
            <a:ext cx="1074473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완료페이지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2497667" y="3022599"/>
            <a:ext cx="2048934" cy="101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회원가입 폼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067032" y="3022599"/>
            <a:ext cx="2409035" cy="101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chemeClr val="tx1"/>
                </a:solidFill>
              </a:rPr>
              <a:t>회원가입 완료페이지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7" name="직선 화살표 연결선 6"/>
          <p:cNvCxnSpPr/>
          <p:nvPr/>
        </p:nvCxnSpPr>
        <p:spPr>
          <a:xfrm>
            <a:off x="3115733" y="2573867"/>
            <a:ext cx="8467" cy="431799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2497667" y="2015067"/>
            <a:ext cx="1811866" cy="558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 smtClean="0">
                <a:solidFill>
                  <a:schemeClr val="tx1"/>
                </a:solidFill>
              </a:rPr>
              <a:t>IdChk.java</a:t>
            </a:r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176983" y="4699000"/>
            <a:ext cx="3081866" cy="889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>
                <a:solidFill>
                  <a:schemeClr val="tx1"/>
                </a:solidFill>
              </a:rPr>
              <a:t>SignUp</a:t>
            </a:r>
            <a:r>
              <a:rPr lang="en-US" altLang="ko-KR" dirty="0" smtClean="0">
                <a:solidFill>
                  <a:schemeClr val="tx1"/>
                </a:solidFill>
              </a:rPr>
              <a:t> Controller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11" name="직선 화살표 연결선 10"/>
          <p:cNvCxnSpPr>
            <a:stCxn id="3" idx="3"/>
            <a:endCxn id="6" idx="1"/>
          </p:cNvCxnSpPr>
          <p:nvPr/>
        </p:nvCxnSpPr>
        <p:spPr>
          <a:xfrm>
            <a:off x="4546601" y="3530599"/>
            <a:ext cx="520431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2125133" y="2789766"/>
            <a:ext cx="5672667" cy="31369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화살표 연결선 18"/>
          <p:cNvCxnSpPr/>
          <p:nvPr/>
        </p:nvCxnSpPr>
        <p:spPr>
          <a:xfrm>
            <a:off x="4055533" y="4106333"/>
            <a:ext cx="330200" cy="5080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4309533" y="4179899"/>
            <a:ext cx="162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ID insert</a:t>
            </a:r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3219316" y="2605100"/>
            <a:ext cx="104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AJAX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84074972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319128023"/>
              </p:ext>
            </p:extLst>
          </p:nvPr>
        </p:nvGraphicFramePr>
        <p:xfrm>
          <a:off x="8682515" y="2641264"/>
          <a:ext cx="2952330" cy="389755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회원가입에 필요한 정보를 </a:t>
                      </a:r>
                      <a:r>
                        <a:rPr lang="ko-KR" altLang="en-US" sz="1300" b="0" u="none" strike="noStrike" cap="none" dirty="0" err="1" smtClean="0"/>
                        <a:t>입력받는</a:t>
                      </a:r>
                      <a:r>
                        <a:rPr lang="ko-KR" altLang="en-US" sz="1300" b="0" u="none" strike="noStrike" cap="none" dirty="0" smtClean="0"/>
                        <a:t> 폼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아이디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비밀번호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err="1" smtClean="0"/>
                        <a:t>이메일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닉네임을 </a:t>
                      </a:r>
                      <a:r>
                        <a:rPr lang="ko-KR" altLang="en-US" sz="1300" b="0" u="none" strike="noStrike" cap="none" baseline="0" dirty="0" err="1" smtClean="0"/>
                        <a:t>입력받고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err="1" smtClean="0"/>
                        <a:t>셀렉트</a:t>
                      </a:r>
                      <a:r>
                        <a:rPr lang="ko-KR" altLang="en-US" sz="1300" b="0" u="none" strike="noStrike" cap="none" baseline="0" dirty="0" smtClean="0"/>
                        <a:t> 메뉴를 통해 관심카테고리를 선택한다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아이디중복 확인은 해당화면에서 처리한다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err="1" smtClean="0"/>
                        <a:t>정규표현식을</a:t>
                      </a:r>
                      <a:r>
                        <a:rPr lang="ko-KR" altLang="en-US" sz="1300" b="0" u="none" strike="noStrike" cap="none" dirty="0" smtClean="0"/>
                        <a:t> 이용하여 특수문자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영문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숫자를 최소 </a:t>
                      </a:r>
                      <a:r>
                        <a:rPr lang="en-US" altLang="ko-KR" sz="1300" b="0" u="none" strike="noStrike" cap="none" dirty="0" smtClean="0"/>
                        <a:t>1</a:t>
                      </a:r>
                      <a:r>
                        <a:rPr lang="ko-KR" altLang="en-US" sz="1300" b="0" u="none" strike="noStrike" cap="none" dirty="0" smtClean="0"/>
                        <a:t>개씩 </a:t>
                      </a:r>
                      <a:r>
                        <a:rPr lang="ko-KR" altLang="en-US" sz="1300" b="0" u="none" strike="noStrike" cap="none" dirty="0" err="1" smtClean="0"/>
                        <a:t>입력받아</a:t>
                      </a:r>
                      <a:r>
                        <a:rPr lang="ko-KR" altLang="en-US" sz="1300" b="0" u="none" strike="noStrike" cap="none" dirty="0" smtClean="0"/>
                        <a:t> 최소 </a:t>
                      </a:r>
                      <a:r>
                        <a:rPr lang="en-US" altLang="ko-KR" sz="1300" b="0" u="none" strike="noStrike" cap="none" dirty="0" smtClean="0"/>
                        <a:t>10</a:t>
                      </a:r>
                      <a:r>
                        <a:rPr lang="ko-KR" altLang="en-US" sz="1300" b="0" u="none" strike="noStrike" cap="none" dirty="0" smtClean="0"/>
                        <a:t>자의 비밀번호를 입력 받는다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err="1" smtClean="0"/>
                        <a:t>이메일의</a:t>
                      </a:r>
                      <a:r>
                        <a:rPr lang="ko-KR" altLang="en-US" sz="1300" b="0" u="none" strike="noStrike" cap="none" dirty="0" smtClean="0"/>
                        <a:t> 경우도 </a:t>
                      </a:r>
                      <a:r>
                        <a:rPr lang="ko-KR" altLang="en-US" sz="1300" b="0" u="none" strike="noStrike" cap="none" dirty="0" err="1" smtClean="0"/>
                        <a:t>정규표현식을</a:t>
                      </a:r>
                      <a:r>
                        <a:rPr lang="ko-KR" altLang="en-US" sz="1300" b="0" u="none" strike="noStrike" cap="none" dirty="0" smtClean="0"/>
                        <a:t> 사용하여 </a:t>
                      </a:r>
                      <a:r>
                        <a:rPr lang="en-US" altLang="ko-KR" sz="1300" b="0" u="none" strike="noStrike" cap="none" dirty="0" err="1" smtClean="0">
                          <a:hlinkClick r:id="rId3"/>
                        </a:rPr>
                        <a:t>abcd@abcd.abc</a:t>
                      </a:r>
                      <a:r>
                        <a:rPr lang="en-US" altLang="ko-KR" sz="1300" b="0" u="none" strike="noStrike" cap="none" dirty="0" smtClean="0"/>
                        <a:t> </a:t>
                      </a:r>
                      <a:r>
                        <a:rPr lang="ko-KR" altLang="en-US" sz="1300" b="0" u="none" strike="noStrike" cap="none" dirty="0" smtClean="0"/>
                        <a:t>형태의 </a:t>
                      </a:r>
                      <a:r>
                        <a:rPr lang="ko-KR" altLang="en-US" sz="1300" b="0" u="none" strike="noStrike" cap="none" dirty="0" err="1" smtClean="0"/>
                        <a:t>이메일을</a:t>
                      </a:r>
                      <a:r>
                        <a:rPr lang="ko-KR" altLang="en-US" sz="1300" b="0" u="none" strike="noStrike" cap="none" dirty="0" smtClean="0"/>
                        <a:t> </a:t>
                      </a:r>
                      <a:r>
                        <a:rPr lang="ko-KR" altLang="en-US" sz="1300" b="0" u="none" strike="noStrike" cap="none" dirty="0" err="1" smtClean="0"/>
                        <a:t>입력받도록</a:t>
                      </a:r>
                      <a:r>
                        <a:rPr lang="ko-KR" altLang="en-US" sz="1300" b="0" u="none" strike="noStrike" cap="none" dirty="0" smtClean="0"/>
                        <a:t> 한다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3827930" y="1337514"/>
            <a:ext cx="1192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회원가입</a:t>
            </a:r>
            <a:endParaRPr lang="en-US" altLang="ko-KR" dirty="0" smtClean="0"/>
          </a:p>
        </p:txBody>
      </p:sp>
      <p:sp>
        <p:nvSpPr>
          <p:cNvPr id="5" name="직사각형 4"/>
          <p:cNvSpPr/>
          <p:nvPr/>
        </p:nvSpPr>
        <p:spPr>
          <a:xfrm>
            <a:off x="1963271" y="1237124"/>
            <a:ext cx="4876800" cy="53877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2205318" y="1927406"/>
            <a:ext cx="4285129" cy="4751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아이</a:t>
            </a:r>
            <a:r>
              <a:rPr lang="ko-KR" altLang="en-US" dirty="0">
                <a:solidFill>
                  <a:schemeClr val="tx1"/>
                </a:solidFill>
              </a:rPr>
              <a:t>디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2205317" y="2590794"/>
            <a:ext cx="4285129" cy="4751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비밀번</a:t>
            </a:r>
            <a:r>
              <a:rPr lang="ko-KR" altLang="en-US" dirty="0">
                <a:solidFill>
                  <a:schemeClr val="tx1"/>
                </a:solidFill>
              </a:rPr>
              <a:t>호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2214282" y="3213841"/>
            <a:ext cx="4285129" cy="4751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비밀번호확인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214282" y="3948947"/>
            <a:ext cx="4285129" cy="4751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err="1" smtClean="0">
                <a:solidFill>
                  <a:schemeClr val="tx1"/>
                </a:solidFill>
              </a:rPr>
              <a:t>이메</a:t>
            </a:r>
            <a:r>
              <a:rPr lang="ko-KR" altLang="en-US" dirty="0" err="1">
                <a:solidFill>
                  <a:schemeClr val="tx1"/>
                </a:solidFill>
              </a:rPr>
              <a:t>일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214282" y="4531653"/>
            <a:ext cx="4285129" cy="4751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닉네임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205317" y="5190553"/>
            <a:ext cx="1174377" cy="4751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관심</a:t>
            </a:r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" name="이등변 삼각형 23"/>
          <p:cNvSpPr/>
          <p:nvPr/>
        </p:nvSpPr>
        <p:spPr>
          <a:xfrm rot="10800000">
            <a:off x="3016623" y="5316317"/>
            <a:ext cx="259977" cy="250506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788024" y="6042212"/>
            <a:ext cx="3092823" cy="46616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회원가입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1824318" y="1165412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27" name="직사각형 26"/>
          <p:cNvSpPr/>
          <p:nvPr/>
        </p:nvSpPr>
        <p:spPr>
          <a:xfrm>
            <a:off x="6351493" y="1792935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30" name="직사각형 29"/>
          <p:cNvSpPr/>
          <p:nvPr/>
        </p:nvSpPr>
        <p:spPr>
          <a:xfrm>
            <a:off x="3778623" y="5195023"/>
            <a:ext cx="1174377" cy="4751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관심</a:t>
            </a:r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1" name="이등변 삼각형 30"/>
          <p:cNvSpPr/>
          <p:nvPr/>
        </p:nvSpPr>
        <p:spPr>
          <a:xfrm rot="10800000">
            <a:off x="4589929" y="5320787"/>
            <a:ext cx="259977" cy="250506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5280210" y="5199493"/>
            <a:ext cx="1174377" cy="4751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관심</a:t>
            </a:r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3" name="이등변 삼각형 32"/>
          <p:cNvSpPr/>
          <p:nvPr/>
        </p:nvSpPr>
        <p:spPr>
          <a:xfrm rot="10800000">
            <a:off x="6091516" y="5325257"/>
            <a:ext cx="259977" cy="250506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6378387" y="2465288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36" name="직사각형 35"/>
          <p:cNvSpPr/>
          <p:nvPr/>
        </p:nvSpPr>
        <p:spPr>
          <a:xfrm>
            <a:off x="6378387" y="3796550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5718841"/>
              </p:ext>
            </p:extLst>
          </p:nvPr>
        </p:nvGraphicFramePr>
        <p:xfrm>
          <a:off x="9080924" y="1509630"/>
          <a:ext cx="2272876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7287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hj_user_m_signUp</a:t>
                      </a:r>
                      <a:endParaRPr lang="en-US" altLang="ko-KR" sz="16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폼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38192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폼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0707" y="886492"/>
            <a:ext cx="3283814" cy="584450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TextBox 2"/>
          <p:cNvSpPr txBox="1"/>
          <p:nvPr/>
        </p:nvSpPr>
        <p:spPr>
          <a:xfrm>
            <a:off x="6909955" y="24003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614681" y="2570665"/>
            <a:ext cx="6187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Linear Layout</a:t>
            </a:r>
            <a:r>
              <a:rPr lang="ko-KR" altLang="en-US" dirty="0" smtClean="0"/>
              <a:t>과 </a:t>
            </a:r>
            <a:r>
              <a:rPr lang="en-US" altLang="ko-KR" dirty="0" smtClean="0"/>
              <a:t>spinner</a:t>
            </a:r>
            <a:r>
              <a:rPr lang="ko-KR" altLang="en-US" dirty="0" smtClean="0"/>
              <a:t>를 활용하여 회원가입 폼 제작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92339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178001193"/>
              </p:ext>
            </p:extLst>
          </p:nvPr>
        </p:nvGraphicFramePr>
        <p:xfrm>
          <a:off x="8707915" y="3395524"/>
          <a:ext cx="2952330" cy="10058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회원가입 완료 페이지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로그인 버튼을 눌러서 로그인 페이지로 이동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2738717" y="1326777"/>
            <a:ext cx="3558989" cy="46168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2487706" y="2779058"/>
            <a:ext cx="4061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회원가입이 완료되었습니다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3738282" y="4885765"/>
            <a:ext cx="1559859" cy="5916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로그인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3670051" y="4751294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8150648"/>
              </p:ext>
            </p:extLst>
          </p:nvPr>
        </p:nvGraphicFramePr>
        <p:xfrm>
          <a:off x="9089391" y="2062022"/>
          <a:ext cx="2272876" cy="89918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7287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hj_user_m_signUpDone</a:t>
                      </a:r>
                      <a:endParaRPr lang="en-US" altLang="ko-KR" sz="16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완료페이지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68895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859450" y="128989"/>
            <a:ext cx="9646078" cy="7969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2500" b="1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en-US" altLang="ko-KR" sz="2800" b="0" smtClean="0"/>
              <a:t>[</a:t>
            </a:r>
            <a:r>
              <a:rPr lang="ko-KR" altLang="en-US" sz="2800" b="0" smtClean="0"/>
              <a:t>화면구현</a:t>
            </a:r>
            <a:r>
              <a:rPr lang="en-US" altLang="ko-KR" sz="2800" b="0" smtClean="0"/>
              <a:t>] </a:t>
            </a:r>
            <a:r>
              <a:rPr lang="ko-KR" altLang="en-US" sz="2800" b="0" smtClean="0"/>
              <a:t>사용자 </a:t>
            </a:r>
            <a:r>
              <a:rPr lang="en-US" altLang="ko-KR" sz="2800" b="0" smtClean="0"/>
              <a:t>– </a:t>
            </a:r>
            <a:r>
              <a:rPr lang="ko-KR" altLang="en-US" sz="2800" b="0" smtClean="0"/>
              <a:t>웹 </a:t>
            </a:r>
            <a:r>
              <a:rPr lang="en-US" altLang="ko-KR" sz="2800" b="0" smtClean="0"/>
              <a:t>– </a:t>
            </a:r>
            <a:r>
              <a:rPr lang="ko-KR" altLang="en-US" sz="2800" b="0" smtClean="0"/>
              <a:t>비밀번호 변경 완료 및 실패</a:t>
            </a:r>
            <a:r>
              <a:rPr lang="ko-KR" altLang="en-US" sz="1600" b="0" smtClean="0"/>
              <a:t> </a:t>
            </a:r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226" y="3666930"/>
            <a:ext cx="5321643" cy="2827175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226" y="1290346"/>
            <a:ext cx="5321643" cy="2143319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6946" y="1895572"/>
            <a:ext cx="5831827" cy="44291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18669865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완료페이지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026" name="Picture 2" descr="C:\Users\ezen-033\Desktop\회원가입완료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5942" y="1532466"/>
            <a:ext cx="2847703" cy="4993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180667" y="2392865"/>
            <a:ext cx="525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Linear Layout</a:t>
            </a:r>
            <a:r>
              <a:rPr lang="ko-KR" altLang="en-US" dirty="0" smtClean="0"/>
              <a:t>을 통한 회원가입 완료페이지 제작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39828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570747715"/>
              </p:ext>
            </p:extLst>
          </p:nvPr>
        </p:nvGraphicFramePr>
        <p:xfrm>
          <a:off x="8851848" y="2792794"/>
          <a:ext cx="2952330" cy="290695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세미나를 등록하기 위한 정보를 입력하는 페이지로 먼저 공간을 선택하여 공간에 대한 시간정보를 불러온다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시간은 최소 </a:t>
                      </a:r>
                      <a:r>
                        <a:rPr lang="en-US" altLang="ko-KR" sz="1300" b="0" u="none" strike="noStrike" cap="none" dirty="0" smtClean="0"/>
                        <a:t>2</a:t>
                      </a:r>
                      <a:r>
                        <a:rPr lang="ko-KR" altLang="en-US" sz="1300" b="0" u="none" strike="noStrike" cap="none" dirty="0" smtClean="0"/>
                        <a:t>시간으로 </a:t>
                      </a:r>
                      <a:r>
                        <a:rPr lang="en-US" altLang="ko-KR" sz="1300" b="0" u="none" strike="noStrike" cap="none" dirty="0" smtClean="0"/>
                        <a:t>1</a:t>
                      </a:r>
                      <a:r>
                        <a:rPr lang="ko-KR" altLang="en-US" sz="1300" b="0" u="none" strike="noStrike" cap="none" dirty="0" smtClean="0"/>
                        <a:t>시간 단위로 선택한다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가능시간범위</a:t>
                      </a:r>
                      <a:r>
                        <a:rPr lang="en-US" altLang="ko-KR" sz="1300" b="0" u="none" strike="noStrike" cap="none" dirty="0" smtClean="0"/>
                        <a:t>(09~22</a:t>
                      </a:r>
                      <a:r>
                        <a:rPr lang="ko-KR" altLang="en-US" sz="1300" b="0" u="none" strike="noStrike" cap="none" dirty="0" smtClean="0"/>
                        <a:t>시</a:t>
                      </a:r>
                      <a:r>
                        <a:rPr lang="en-US" altLang="ko-KR" sz="1300" b="0" u="none" strike="noStrike" cap="none" dirty="0" smtClean="0"/>
                        <a:t>)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등록하기 버튼을 눌러서 등록 확인 페이지로 이동하고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해당 페이지에서 예약 완료를 위한 계좌 번호를 발급받는다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467832" y="1237124"/>
            <a:ext cx="8059479" cy="56208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477925" y="1972353"/>
            <a:ext cx="10207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 smtClean="0"/>
              <a:t>세미나명</a:t>
            </a:r>
            <a:endParaRPr lang="ko-KR" altLang="en-US" sz="1400" dirty="0"/>
          </a:p>
        </p:txBody>
      </p:sp>
      <p:sp>
        <p:nvSpPr>
          <p:cNvPr id="3" name="직사각형 2"/>
          <p:cNvSpPr/>
          <p:nvPr/>
        </p:nvSpPr>
        <p:spPr>
          <a:xfrm>
            <a:off x="2392325" y="1972352"/>
            <a:ext cx="3976577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679943" y="2387023"/>
            <a:ext cx="6166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부제</a:t>
            </a:r>
            <a:endParaRPr lang="ko-KR" altLang="en-US" sz="1400" dirty="0"/>
          </a:p>
        </p:txBody>
      </p:sp>
      <p:sp>
        <p:nvSpPr>
          <p:cNvPr id="10" name="직사각형 9"/>
          <p:cNvSpPr/>
          <p:nvPr/>
        </p:nvSpPr>
        <p:spPr>
          <a:xfrm>
            <a:off x="2392325" y="2397086"/>
            <a:ext cx="3976577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893111" y="2757167"/>
            <a:ext cx="935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시</a:t>
            </a:r>
            <a:r>
              <a:rPr lang="ko-KR" altLang="en-US" sz="1400" dirty="0"/>
              <a:t>간</a:t>
            </a:r>
            <a:r>
              <a:rPr lang="ko-KR" altLang="en-US" sz="1400" dirty="0" smtClean="0"/>
              <a:t>선택</a:t>
            </a:r>
            <a:endParaRPr lang="ko-KR" altLang="en-US" sz="1400" dirty="0"/>
          </a:p>
        </p:txBody>
      </p:sp>
      <p:sp>
        <p:nvSpPr>
          <p:cNvPr id="19" name="TextBox 18"/>
          <p:cNvSpPr txBox="1"/>
          <p:nvPr/>
        </p:nvSpPr>
        <p:spPr>
          <a:xfrm>
            <a:off x="1414128" y="1355604"/>
            <a:ext cx="935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공간선</a:t>
            </a:r>
            <a:r>
              <a:rPr lang="ko-KR" altLang="en-US" sz="1400"/>
              <a:t>택</a:t>
            </a:r>
            <a:endParaRPr lang="ko-KR" altLang="en-US" sz="1400" dirty="0"/>
          </a:p>
        </p:txBody>
      </p:sp>
      <p:sp>
        <p:nvSpPr>
          <p:cNvPr id="20" name="직사각형 19"/>
          <p:cNvSpPr/>
          <p:nvPr/>
        </p:nvSpPr>
        <p:spPr>
          <a:xfrm>
            <a:off x="2392325" y="1355602"/>
            <a:ext cx="871870" cy="382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zone1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264195" y="1355602"/>
            <a:ext cx="871870" cy="382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zone2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4136065" y="1355602"/>
            <a:ext cx="871870" cy="382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zone3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5007935" y="1355602"/>
            <a:ext cx="871870" cy="382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zone4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871308" y="2757167"/>
            <a:ext cx="414670" cy="307777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9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2288106" y="2757167"/>
            <a:ext cx="423174" cy="307777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10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2711280" y="27571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11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3136582" y="2757167"/>
            <a:ext cx="41467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12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3553380" y="27571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13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3976554" y="27571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14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4399728" y="2757167"/>
            <a:ext cx="41467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15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4816526" y="27571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16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5239700" y="27571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17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5665002" y="2757167"/>
            <a:ext cx="41467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18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6081800" y="27571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19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6504974" y="27571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20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6928148" y="27571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21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818694" y="3775408"/>
            <a:ext cx="935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카테고리선</a:t>
            </a:r>
            <a:r>
              <a:rPr lang="ko-KR" altLang="en-US" sz="1400"/>
              <a:t>택</a:t>
            </a:r>
            <a:endParaRPr lang="ko-KR" altLang="en-US" sz="1400" dirty="0"/>
          </a:p>
        </p:txBody>
      </p:sp>
      <p:sp>
        <p:nvSpPr>
          <p:cNvPr id="60" name="직사각형 59"/>
          <p:cNvSpPr/>
          <p:nvPr/>
        </p:nvSpPr>
        <p:spPr>
          <a:xfrm>
            <a:off x="2074390" y="3699346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IT</a:t>
            </a:r>
            <a:r>
              <a:rPr lang="ko-KR" altLang="en-US" sz="1400" dirty="0" smtClean="0">
                <a:solidFill>
                  <a:schemeClr val="tx1"/>
                </a:solidFill>
              </a:rPr>
              <a:t>기술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3136582" y="3699346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스포츠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4198774" y="3699346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건강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2074390" y="4100284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음식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3136582" y="4100284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음</a:t>
            </a:r>
            <a:r>
              <a:rPr lang="ko-KR" altLang="en-US" sz="1400" dirty="0">
                <a:solidFill>
                  <a:schemeClr val="tx1"/>
                </a:solidFill>
              </a:rPr>
              <a:t>악</a:t>
            </a:r>
          </a:p>
        </p:txBody>
      </p:sp>
      <p:sp>
        <p:nvSpPr>
          <p:cNvPr id="74" name="직사각형 73"/>
          <p:cNvSpPr/>
          <p:nvPr/>
        </p:nvSpPr>
        <p:spPr>
          <a:xfrm>
            <a:off x="4198774" y="4100284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가</a:t>
            </a:r>
            <a:r>
              <a:rPr lang="ko-KR" altLang="en-US" sz="1400" dirty="0">
                <a:solidFill>
                  <a:schemeClr val="tx1"/>
                </a:solidFill>
              </a:rPr>
              <a:t>족</a:t>
            </a:r>
          </a:p>
        </p:txBody>
      </p:sp>
      <p:sp>
        <p:nvSpPr>
          <p:cNvPr id="75" name="직사각형 74"/>
          <p:cNvSpPr/>
          <p:nvPr/>
        </p:nvSpPr>
        <p:spPr>
          <a:xfrm>
            <a:off x="2074390" y="4494186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언어문화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3136582" y="4494186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영상제작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7" name="직사각형 76"/>
          <p:cNvSpPr/>
          <p:nvPr/>
        </p:nvSpPr>
        <p:spPr>
          <a:xfrm>
            <a:off x="4198774" y="4494186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기</a:t>
            </a:r>
            <a:r>
              <a:rPr lang="ko-KR" altLang="en-US" sz="1400" dirty="0">
                <a:solidFill>
                  <a:schemeClr val="tx1"/>
                </a:solidFill>
              </a:rPr>
              <a:t>타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893111" y="4966743"/>
            <a:ext cx="7868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세미나 소개</a:t>
            </a:r>
            <a:endParaRPr lang="ko-KR" altLang="en-US" sz="1400" dirty="0"/>
          </a:p>
        </p:txBody>
      </p:sp>
      <p:sp>
        <p:nvSpPr>
          <p:cNvPr id="79" name="직사각형 78"/>
          <p:cNvSpPr/>
          <p:nvPr/>
        </p:nvSpPr>
        <p:spPr>
          <a:xfrm>
            <a:off x="1881961" y="4928182"/>
            <a:ext cx="5469361" cy="7959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3670467" y="6382823"/>
            <a:ext cx="1233376" cy="39340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등록하기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664510" y="5822667"/>
            <a:ext cx="13928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최대 인원수</a:t>
            </a:r>
            <a:endParaRPr lang="ko-KR" altLang="en-US" sz="1400" dirty="0"/>
          </a:p>
        </p:txBody>
      </p:sp>
      <p:sp>
        <p:nvSpPr>
          <p:cNvPr id="82" name="직사각형 81"/>
          <p:cNvSpPr/>
          <p:nvPr/>
        </p:nvSpPr>
        <p:spPr>
          <a:xfrm>
            <a:off x="1988288" y="5840504"/>
            <a:ext cx="530542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2240810" y="1216647"/>
            <a:ext cx="217967" cy="25490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84" name="TextBox 83"/>
          <p:cNvSpPr txBox="1"/>
          <p:nvPr/>
        </p:nvSpPr>
        <p:spPr>
          <a:xfrm>
            <a:off x="3236798" y="5822667"/>
            <a:ext cx="13928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참가비 설정</a:t>
            </a:r>
            <a:endParaRPr lang="ko-KR" altLang="en-US" sz="1400" dirty="0"/>
          </a:p>
        </p:txBody>
      </p:sp>
      <p:sp>
        <p:nvSpPr>
          <p:cNvPr id="85" name="직사각형 84"/>
          <p:cNvSpPr/>
          <p:nvPr/>
        </p:nvSpPr>
        <p:spPr>
          <a:xfrm>
            <a:off x="4497571" y="5840504"/>
            <a:ext cx="1677318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/>
          <p:cNvSpPr/>
          <p:nvPr/>
        </p:nvSpPr>
        <p:spPr>
          <a:xfrm>
            <a:off x="1700320" y="2577940"/>
            <a:ext cx="217967" cy="25490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55" name="직사각형 54"/>
          <p:cNvSpPr/>
          <p:nvPr/>
        </p:nvSpPr>
        <p:spPr>
          <a:xfrm>
            <a:off x="3561483" y="6255371"/>
            <a:ext cx="217967" cy="25490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  <p:graphicFrame>
        <p:nvGraphicFramePr>
          <p:cNvPr id="57" name="표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7843227"/>
              </p:ext>
            </p:extLst>
          </p:nvPr>
        </p:nvGraphicFramePr>
        <p:xfrm>
          <a:off x="9181159" y="1655424"/>
          <a:ext cx="2272876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7287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hj_user_w_semiReg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56" name="TextBox 55"/>
          <p:cNvSpPr txBox="1"/>
          <p:nvPr/>
        </p:nvSpPr>
        <p:spPr>
          <a:xfrm>
            <a:off x="893110" y="3234277"/>
            <a:ext cx="935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날</a:t>
            </a:r>
            <a:r>
              <a:rPr lang="ko-KR" altLang="en-US" sz="1400"/>
              <a:t>짜</a:t>
            </a:r>
            <a:r>
              <a:rPr lang="ko-KR" altLang="en-US" sz="1400" smtClean="0"/>
              <a:t>선택</a:t>
            </a:r>
            <a:endParaRPr lang="ko-KR" altLang="en-US" sz="1400" dirty="0"/>
          </a:p>
        </p:txBody>
      </p:sp>
      <p:sp>
        <p:nvSpPr>
          <p:cNvPr id="61" name="직사각형 60"/>
          <p:cNvSpPr/>
          <p:nvPr/>
        </p:nvSpPr>
        <p:spPr>
          <a:xfrm>
            <a:off x="2240810" y="3234277"/>
            <a:ext cx="2787303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TextBox 61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세미나등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록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등록 폼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07252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Box 61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세미나등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록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등록 폼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2050" name="Picture 2" descr="C:\Users\ezen-033\Desktop\세미나등록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8737" y="1256561"/>
            <a:ext cx="4928130" cy="535589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849533" y="1837267"/>
            <a:ext cx="41148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세미나 등록 폼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세미나 명</a:t>
            </a:r>
            <a:r>
              <a:rPr lang="en-US" altLang="ko-KR" dirty="0" smtClean="0"/>
              <a:t>, </a:t>
            </a:r>
            <a:r>
              <a:rPr lang="ko-KR" altLang="en-US" dirty="0" smtClean="0"/>
              <a:t>부제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장소</a:t>
            </a:r>
            <a:r>
              <a:rPr lang="en-US" altLang="ko-KR" dirty="0" smtClean="0"/>
              <a:t>, </a:t>
            </a:r>
            <a:r>
              <a:rPr lang="ko-KR" altLang="en-US" dirty="0" smtClean="0"/>
              <a:t>날짜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시간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카테고리를 선택 가능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세미나소개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최대 인원수</a:t>
            </a:r>
            <a:r>
              <a:rPr lang="en-US" altLang="ko-KR" dirty="0" smtClean="0"/>
              <a:t>, </a:t>
            </a:r>
            <a:r>
              <a:rPr lang="ko-KR" altLang="en-US" dirty="0" smtClean="0"/>
              <a:t>참가비를 설정하여 등록 가능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95253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Box 61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세미나등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록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등록 폼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060266" y="1540935"/>
            <a:ext cx="369146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페이지를 이동하지 않고 장소와 날짜를 선택 시 </a:t>
            </a:r>
            <a:r>
              <a:rPr lang="en-US" altLang="ko-KR" dirty="0" smtClean="0"/>
              <a:t>AJAX</a:t>
            </a:r>
            <a:r>
              <a:rPr lang="ko-KR" altLang="en-US" dirty="0" smtClean="0"/>
              <a:t>를 통해서 예약된 시간정보를 호출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ko-KR" altLang="en-US" dirty="0" smtClean="0"/>
              <a:t>호출된 정보를 이용하여 선택 불가능한 시간 표시</a:t>
            </a:r>
            <a:r>
              <a:rPr lang="en-US" altLang="ko-KR" dirty="0" smtClean="0"/>
              <a:t>.</a:t>
            </a:r>
          </a:p>
        </p:txBody>
      </p:sp>
      <p:pic>
        <p:nvPicPr>
          <p:cNvPr id="3074" name="Picture 2" descr="C:\Users\ezen-033\Desktop\시간정보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381" y="1180492"/>
            <a:ext cx="7361432" cy="26633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ezen-033\Desktop\겹침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381" y="3941632"/>
            <a:ext cx="7361432" cy="26955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8060266" y="4233334"/>
            <a:ext cx="36914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선택한 시간이 이미 예약된 시간과 겹치는 경우 </a:t>
            </a:r>
            <a:r>
              <a:rPr lang="ko-KR" altLang="en-US" dirty="0" err="1" smtClean="0"/>
              <a:t>알림창</a:t>
            </a:r>
            <a:r>
              <a:rPr lang="ko-KR" altLang="en-US" dirty="0" smtClean="0"/>
              <a:t> 호출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667664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Box 61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세미나등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록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등록 폼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861297" y="1673638"/>
            <a:ext cx="3691467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기능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최소 </a:t>
            </a:r>
            <a:r>
              <a:rPr lang="en-US" altLang="ko-KR" dirty="0"/>
              <a:t>2</a:t>
            </a:r>
            <a:r>
              <a:rPr lang="ko-KR" altLang="en-US" dirty="0" smtClean="0"/>
              <a:t>시간 이상</a:t>
            </a:r>
            <a:r>
              <a:rPr lang="en-US" altLang="ko-KR" dirty="0" smtClean="0"/>
              <a:t>, </a:t>
            </a:r>
            <a:r>
              <a:rPr lang="ko-KR" altLang="en-US" dirty="0" smtClean="0"/>
              <a:t>중복되지 않은 시간을 선택한 경우 선택 가능</a:t>
            </a:r>
            <a:r>
              <a:rPr lang="en-US" altLang="ko-KR" dirty="0" smtClean="0"/>
              <a:t>.</a:t>
            </a:r>
          </a:p>
        </p:txBody>
      </p:sp>
      <p:pic>
        <p:nvPicPr>
          <p:cNvPr id="4098" name="Picture 2" descr="C:\Users\ezen-033\Desktop\시간선택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648" y="1511092"/>
            <a:ext cx="7018867" cy="231415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725830" y="2820022"/>
            <a:ext cx="4089400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문제점</a:t>
            </a:r>
            <a:r>
              <a:rPr lang="en-US" altLang="ko-KR" dirty="0" smtClean="0"/>
              <a:t> – </a:t>
            </a:r>
            <a:r>
              <a:rPr lang="ko-KR" altLang="en-US" dirty="0" smtClean="0"/>
              <a:t>등록 폼을 작성하는 시기에는 해당 시간이 비어있었지만</a:t>
            </a:r>
            <a:r>
              <a:rPr lang="en-US" altLang="ko-KR" dirty="0" smtClean="0"/>
              <a:t>, </a:t>
            </a:r>
            <a:r>
              <a:rPr lang="ko-KR" altLang="en-US" dirty="0" smtClean="0"/>
              <a:t>등록 버튼을 누를 때 해당 시간이 다른 사람에 의해 예약이 되어 버린 경우 해당 시간대가 중복 예약되는 경우 발생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725830" y="4674223"/>
            <a:ext cx="4161363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문제 해결 방안</a:t>
            </a:r>
            <a:r>
              <a:rPr lang="en-US" altLang="ko-KR" dirty="0"/>
              <a:t>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서버 단에서 등록 바로 이전에 예약하는 시간이 적합한지 추가적 검증이 필요</a:t>
            </a:r>
            <a:endParaRPr lang="en-US" altLang="ko-KR" dirty="0" smtClean="0"/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1026" name="Picture 2" descr="C:\Users\ezen-033\Desktop\코드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647" y="4513250"/>
            <a:ext cx="7092439" cy="209074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3398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93347945"/>
              </p:ext>
            </p:extLst>
          </p:nvPr>
        </p:nvGraphicFramePr>
        <p:xfrm>
          <a:off x="8911115" y="3224312"/>
          <a:ext cx="2952330" cy="8077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등록완료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예약을 위한 계좌번호 발급 확인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467832" y="1237124"/>
            <a:ext cx="8059479" cy="53877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TextBox 80"/>
          <p:cNvSpPr txBox="1"/>
          <p:nvPr/>
        </p:nvSpPr>
        <p:spPr>
          <a:xfrm>
            <a:off x="1497880" y="2375789"/>
            <a:ext cx="599938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/>
              <a:t>세미나 등록이 완료되었습니다</a:t>
            </a:r>
            <a:r>
              <a:rPr lang="en-US" altLang="ko-KR" sz="2000" dirty="0" smtClean="0"/>
              <a:t>!</a:t>
            </a:r>
          </a:p>
          <a:p>
            <a:pPr algn="ctr"/>
            <a:r>
              <a:rPr lang="ko-KR" altLang="en-US" sz="2000" dirty="0" smtClean="0"/>
              <a:t>등록된 내용으로 예약을 진행하기 위해서 아래의 계좌번호로 입금이 필요합니다</a:t>
            </a:r>
            <a:r>
              <a:rPr lang="en-US" altLang="ko-KR" sz="2000" dirty="0" smtClean="0"/>
              <a:t>.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4601000" y="5142156"/>
            <a:ext cx="2022437" cy="6239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마이페이지</a:t>
            </a:r>
            <a:endParaRPr lang="ko-KR" altLang="en-US" dirty="0"/>
          </a:p>
        </p:txBody>
      </p:sp>
      <p:sp>
        <p:nvSpPr>
          <p:cNvPr id="46" name="직사각형 45"/>
          <p:cNvSpPr/>
          <p:nvPr/>
        </p:nvSpPr>
        <p:spPr>
          <a:xfrm>
            <a:off x="2199582" y="5142156"/>
            <a:ext cx="2022437" cy="6239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메인화</a:t>
            </a:r>
            <a:r>
              <a:rPr lang="ko-KR" altLang="en-US"/>
              <a:t>면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1344706" y="3539266"/>
            <a:ext cx="1866094" cy="84985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우리은행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3207527" y="3539266"/>
            <a:ext cx="4451918" cy="8498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123456789-1235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8547654"/>
              </p:ext>
            </p:extLst>
          </p:nvPr>
        </p:nvGraphicFramePr>
        <p:xfrm>
          <a:off x="9138826" y="1761039"/>
          <a:ext cx="2536708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36708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hj_user_w_semiReg_Done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1" name="직사각형 10"/>
          <p:cNvSpPr/>
          <p:nvPr/>
        </p:nvSpPr>
        <p:spPr>
          <a:xfrm>
            <a:off x="3561483" y="6145300"/>
            <a:ext cx="217967" cy="25490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4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세미나등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록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완료 페이지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97048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Box 61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세미나등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록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등록 완료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685314" y="2544295"/>
            <a:ext cx="3416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세미나가 정상적으로 등록되었을 경우 이동하는 페이지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6146" name="Picture 2" descr="C:\Users\ezen-033\Desktop\세미나등록완료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388" y="1883280"/>
            <a:ext cx="7106226" cy="372268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5486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780664" y="1138518"/>
            <a:ext cx="5633148" cy="56172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780664" y="1681010"/>
            <a:ext cx="10207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 smtClean="0"/>
              <a:t>세미나명</a:t>
            </a:r>
            <a:endParaRPr lang="ko-KR" altLang="en-US" sz="1400" dirty="0"/>
          </a:p>
        </p:txBody>
      </p:sp>
      <p:sp>
        <p:nvSpPr>
          <p:cNvPr id="3" name="직사각형 2"/>
          <p:cNvSpPr/>
          <p:nvPr/>
        </p:nvSpPr>
        <p:spPr>
          <a:xfrm>
            <a:off x="2695064" y="1681009"/>
            <a:ext cx="3976577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982682" y="2095680"/>
            <a:ext cx="6166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부제</a:t>
            </a:r>
            <a:endParaRPr lang="ko-KR" altLang="en-US" sz="1400" dirty="0"/>
          </a:p>
        </p:txBody>
      </p:sp>
      <p:sp>
        <p:nvSpPr>
          <p:cNvPr id="10" name="직사각형 9"/>
          <p:cNvSpPr/>
          <p:nvPr/>
        </p:nvSpPr>
        <p:spPr>
          <a:xfrm>
            <a:off x="2695064" y="2105743"/>
            <a:ext cx="3976577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1829624" y="2409533"/>
            <a:ext cx="935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시</a:t>
            </a:r>
            <a:r>
              <a:rPr lang="ko-KR" altLang="en-US" sz="1400" dirty="0"/>
              <a:t>간</a:t>
            </a:r>
            <a:r>
              <a:rPr lang="ko-KR" altLang="en-US" sz="1400" dirty="0" smtClean="0"/>
              <a:t>선택</a:t>
            </a:r>
            <a:endParaRPr lang="ko-KR" altLang="en-US" sz="1400" dirty="0"/>
          </a:p>
        </p:txBody>
      </p:sp>
      <p:sp>
        <p:nvSpPr>
          <p:cNvPr id="19" name="TextBox 18"/>
          <p:cNvSpPr txBox="1"/>
          <p:nvPr/>
        </p:nvSpPr>
        <p:spPr>
          <a:xfrm>
            <a:off x="1785726" y="1238936"/>
            <a:ext cx="935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공간선</a:t>
            </a:r>
            <a:r>
              <a:rPr lang="ko-KR" altLang="en-US" sz="1400"/>
              <a:t>택</a:t>
            </a:r>
            <a:endParaRPr lang="ko-KR" altLang="en-US" sz="1400" dirty="0"/>
          </a:p>
        </p:txBody>
      </p:sp>
      <p:sp>
        <p:nvSpPr>
          <p:cNvPr id="20" name="직사각형 19"/>
          <p:cNvSpPr/>
          <p:nvPr/>
        </p:nvSpPr>
        <p:spPr>
          <a:xfrm>
            <a:off x="2772074" y="1201438"/>
            <a:ext cx="871870" cy="382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zone1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643944" y="1201438"/>
            <a:ext cx="871870" cy="382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zone2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4515814" y="1201438"/>
            <a:ext cx="871870" cy="382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zone3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5387684" y="1201438"/>
            <a:ext cx="871870" cy="382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zone4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854866" y="2813961"/>
            <a:ext cx="414670" cy="307777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9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2271664" y="2813961"/>
            <a:ext cx="423174" cy="307777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10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2694838" y="2813961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11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3120140" y="2813961"/>
            <a:ext cx="41467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12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3536938" y="2813961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13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3960112" y="2813961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14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4383286" y="2813961"/>
            <a:ext cx="41467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15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4800084" y="2813961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16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5223258" y="2813961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17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5648560" y="2813961"/>
            <a:ext cx="41467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18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6065358" y="2813961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19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6488532" y="2813961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20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6911706" y="2813961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21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1916803" y="3664488"/>
            <a:ext cx="935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카테고리선</a:t>
            </a:r>
            <a:r>
              <a:rPr lang="ko-KR" altLang="en-US" sz="1400"/>
              <a:t>택</a:t>
            </a:r>
            <a:endParaRPr lang="ko-KR" altLang="en-US" sz="1400" dirty="0"/>
          </a:p>
        </p:txBody>
      </p:sp>
      <p:sp>
        <p:nvSpPr>
          <p:cNvPr id="60" name="직사각형 59"/>
          <p:cNvSpPr/>
          <p:nvPr/>
        </p:nvSpPr>
        <p:spPr>
          <a:xfrm>
            <a:off x="2988314" y="3603999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IT</a:t>
            </a:r>
            <a:r>
              <a:rPr lang="ko-KR" altLang="en-US" sz="1400" dirty="0" smtClean="0">
                <a:solidFill>
                  <a:schemeClr val="tx1"/>
                </a:solidFill>
              </a:rPr>
              <a:t>기술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4050506" y="3603999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스포츠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5112698" y="3603999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건강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2988314" y="4004937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음식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4050506" y="4004937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음</a:t>
            </a:r>
            <a:r>
              <a:rPr lang="ko-KR" altLang="en-US" sz="1400" dirty="0">
                <a:solidFill>
                  <a:schemeClr val="tx1"/>
                </a:solidFill>
              </a:rPr>
              <a:t>악</a:t>
            </a:r>
          </a:p>
        </p:txBody>
      </p:sp>
      <p:sp>
        <p:nvSpPr>
          <p:cNvPr id="74" name="직사각형 73"/>
          <p:cNvSpPr/>
          <p:nvPr/>
        </p:nvSpPr>
        <p:spPr>
          <a:xfrm>
            <a:off x="5112698" y="4004937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가</a:t>
            </a:r>
            <a:r>
              <a:rPr lang="ko-KR" altLang="en-US" sz="1400" dirty="0">
                <a:solidFill>
                  <a:schemeClr val="tx1"/>
                </a:solidFill>
              </a:rPr>
              <a:t>족</a:t>
            </a:r>
          </a:p>
        </p:txBody>
      </p:sp>
      <p:sp>
        <p:nvSpPr>
          <p:cNvPr id="75" name="직사각형 74"/>
          <p:cNvSpPr/>
          <p:nvPr/>
        </p:nvSpPr>
        <p:spPr>
          <a:xfrm>
            <a:off x="2988314" y="4398839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언어문화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4050506" y="4398839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영상제작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7" name="직사각형 76"/>
          <p:cNvSpPr/>
          <p:nvPr/>
        </p:nvSpPr>
        <p:spPr>
          <a:xfrm>
            <a:off x="5112698" y="4398839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기</a:t>
            </a:r>
            <a:r>
              <a:rPr lang="ko-KR" altLang="en-US" sz="1400" dirty="0">
                <a:solidFill>
                  <a:schemeClr val="tx1"/>
                </a:solidFill>
              </a:rPr>
              <a:t>타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1879843" y="4893336"/>
            <a:ext cx="7868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세미나 소개</a:t>
            </a:r>
            <a:endParaRPr lang="ko-KR" altLang="en-US" sz="1400" dirty="0"/>
          </a:p>
        </p:txBody>
      </p:sp>
      <p:sp>
        <p:nvSpPr>
          <p:cNvPr id="79" name="직사각형 78"/>
          <p:cNvSpPr/>
          <p:nvPr/>
        </p:nvSpPr>
        <p:spPr>
          <a:xfrm>
            <a:off x="2852469" y="4893336"/>
            <a:ext cx="3989557" cy="7959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3920880" y="6261245"/>
            <a:ext cx="1233376" cy="39340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등록하기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2054895" y="5863334"/>
            <a:ext cx="13928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최대 인원수</a:t>
            </a:r>
            <a:endParaRPr lang="ko-KR" altLang="en-US" sz="1400" dirty="0"/>
          </a:p>
        </p:txBody>
      </p:sp>
      <p:sp>
        <p:nvSpPr>
          <p:cNvPr id="82" name="직사각형 81"/>
          <p:cNvSpPr/>
          <p:nvPr/>
        </p:nvSpPr>
        <p:spPr>
          <a:xfrm>
            <a:off x="3378673" y="5881171"/>
            <a:ext cx="530542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2612408" y="1118214"/>
            <a:ext cx="217967" cy="28818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84" name="TextBox 83"/>
          <p:cNvSpPr txBox="1"/>
          <p:nvPr/>
        </p:nvSpPr>
        <p:spPr>
          <a:xfrm>
            <a:off x="3937725" y="5875711"/>
            <a:ext cx="11561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참가비 설정</a:t>
            </a:r>
            <a:endParaRPr lang="ko-KR" altLang="en-US" sz="1400" dirty="0"/>
          </a:p>
        </p:txBody>
      </p:sp>
      <p:sp>
        <p:nvSpPr>
          <p:cNvPr id="85" name="직사각형 84"/>
          <p:cNvSpPr/>
          <p:nvPr/>
        </p:nvSpPr>
        <p:spPr>
          <a:xfrm>
            <a:off x="5215837" y="5874875"/>
            <a:ext cx="1677318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54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431819421"/>
              </p:ext>
            </p:extLst>
          </p:nvPr>
        </p:nvGraphicFramePr>
        <p:xfrm>
          <a:off x="8834915" y="2818210"/>
          <a:ext cx="2952330" cy="290695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세미나를 등록하기 위한 정보를 입력하는 페이지로 먼저 공간을 선택하여 공간에 대한 시간정보를 불러온다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시간은 최소 </a:t>
                      </a:r>
                      <a:r>
                        <a:rPr lang="en-US" altLang="ko-KR" sz="1300" b="0" u="none" strike="noStrike" cap="none" dirty="0" smtClean="0"/>
                        <a:t>2</a:t>
                      </a:r>
                      <a:r>
                        <a:rPr lang="ko-KR" altLang="en-US" sz="1300" b="0" u="none" strike="noStrike" cap="none" dirty="0" smtClean="0"/>
                        <a:t>시간으로 </a:t>
                      </a:r>
                      <a:r>
                        <a:rPr lang="en-US" altLang="ko-KR" sz="1300" b="0" u="none" strike="noStrike" cap="none" dirty="0" smtClean="0"/>
                        <a:t>1</a:t>
                      </a:r>
                      <a:r>
                        <a:rPr lang="ko-KR" altLang="en-US" sz="1300" b="0" u="none" strike="noStrike" cap="none" dirty="0" smtClean="0"/>
                        <a:t>시간 단위로 선택한다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가능시간범위</a:t>
                      </a:r>
                      <a:r>
                        <a:rPr lang="en-US" altLang="ko-KR" sz="1300" b="0" u="none" strike="noStrike" cap="none" dirty="0" smtClean="0"/>
                        <a:t>(09~22</a:t>
                      </a:r>
                      <a:r>
                        <a:rPr lang="ko-KR" altLang="en-US" sz="1300" b="0" u="none" strike="noStrike" cap="none" dirty="0" smtClean="0"/>
                        <a:t>시</a:t>
                      </a:r>
                      <a:r>
                        <a:rPr lang="en-US" altLang="ko-KR" sz="1300" b="0" u="none" strike="noStrike" cap="none" dirty="0" smtClean="0"/>
                        <a:t>)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등록하기 버튼을 눌러서 등록 확인 페이지로 이동하고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해당 페이지에서 예약 완료를 위한 계좌 번호를 발급받는다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55" name="직사각형 54"/>
          <p:cNvSpPr/>
          <p:nvPr/>
        </p:nvSpPr>
        <p:spPr>
          <a:xfrm>
            <a:off x="1608345" y="2596138"/>
            <a:ext cx="217967" cy="28818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56" name="직사각형 55"/>
          <p:cNvSpPr/>
          <p:nvPr/>
        </p:nvSpPr>
        <p:spPr>
          <a:xfrm>
            <a:off x="3752806" y="6117152"/>
            <a:ext cx="217967" cy="28818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  <p:graphicFrame>
        <p:nvGraphicFramePr>
          <p:cNvPr id="58" name="표 5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8895997"/>
              </p:ext>
            </p:extLst>
          </p:nvPr>
        </p:nvGraphicFramePr>
        <p:xfrm>
          <a:off x="9062626" y="1801853"/>
          <a:ext cx="2536708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36708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hj_user_m_semiReg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57" name="TextBox 56"/>
          <p:cNvSpPr txBox="1"/>
          <p:nvPr/>
        </p:nvSpPr>
        <p:spPr>
          <a:xfrm>
            <a:off x="1829624" y="3213377"/>
            <a:ext cx="935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날</a:t>
            </a:r>
            <a:r>
              <a:rPr lang="ko-KR" altLang="en-US" sz="1400"/>
              <a:t>짜</a:t>
            </a:r>
            <a:r>
              <a:rPr lang="ko-KR" altLang="en-US" sz="1400" smtClean="0"/>
              <a:t>선택</a:t>
            </a:r>
            <a:endParaRPr lang="ko-KR" altLang="en-US" sz="1400" dirty="0"/>
          </a:p>
        </p:txBody>
      </p:sp>
      <p:sp>
        <p:nvSpPr>
          <p:cNvPr id="62" name="직사각형 61"/>
          <p:cNvSpPr/>
          <p:nvPr/>
        </p:nvSpPr>
        <p:spPr>
          <a:xfrm>
            <a:off x="2695064" y="3205430"/>
            <a:ext cx="3976577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TextBox 63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세미나등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록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등록 폼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08990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512662492"/>
              </p:ext>
            </p:extLst>
          </p:nvPr>
        </p:nvGraphicFramePr>
        <p:xfrm>
          <a:off x="8775010" y="3281934"/>
          <a:ext cx="2952330" cy="8077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등록완료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예약을 위한 계좌번호 확인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2614744" y="1270296"/>
            <a:ext cx="4369523" cy="53877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TextBox 80"/>
          <p:cNvSpPr txBox="1"/>
          <p:nvPr/>
        </p:nvSpPr>
        <p:spPr>
          <a:xfrm>
            <a:off x="2975576" y="1766189"/>
            <a:ext cx="364786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/>
              <a:t>세미나 등록이 완료되었습니다</a:t>
            </a:r>
            <a:r>
              <a:rPr lang="en-US" altLang="ko-KR" sz="1400" dirty="0" smtClean="0"/>
              <a:t>!</a:t>
            </a:r>
          </a:p>
          <a:p>
            <a:pPr algn="ctr"/>
            <a:r>
              <a:rPr lang="ko-KR" altLang="en-US" sz="1400" dirty="0" smtClean="0"/>
              <a:t>등록된 내용으로 예약을 진행하기 위해</a:t>
            </a:r>
            <a:endParaRPr lang="en-US" altLang="ko-KR" sz="1400" dirty="0" smtClean="0"/>
          </a:p>
          <a:p>
            <a:pPr algn="ctr"/>
            <a:r>
              <a:rPr lang="ko-KR" altLang="en-US" sz="1400" dirty="0" smtClean="0"/>
              <a:t>아래의 계좌번호로 입금이 필요합니다</a:t>
            </a:r>
            <a:r>
              <a:rPr lang="en-US" altLang="ko-KR" sz="1400" dirty="0" smtClean="0"/>
              <a:t>.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4955576" y="4413324"/>
            <a:ext cx="1629941" cy="4930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마이페이지</a:t>
            </a:r>
            <a:endParaRPr lang="ko-KR" altLang="en-US" dirty="0"/>
          </a:p>
        </p:txBody>
      </p:sp>
      <p:sp>
        <p:nvSpPr>
          <p:cNvPr id="46" name="직사각형 45"/>
          <p:cNvSpPr/>
          <p:nvPr/>
        </p:nvSpPr>
        <p:spPr>
          <a:xfrm>
            <a:off x="3112835" y="4413323"/>
            <a:ext cx="1637312" cy="4930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메인화면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3139035" y="2823883"/>
            <a:ext cx="1217812" cy="57374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우리은행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4356847" y="2823883"/>
            <a:ext cx="2228670" cy="5737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123456789-1235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599578"/>
              </p:ext>
            </p:extLst>
          </p:nvPr>
        </p:nvGraphicFramePr>
        <p:xfrm>
          <a:off x="9003360" y="2002363"/>
          <a:ext cx="2536708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36708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hj_user_m_semiReg_Done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1" name="직사각형 10"/>
          <p:cNvSpPr/>
          <p:nvPr/>
        </p:nvSpPr>
        <p:spPr>
          <a:xfrm>
            <a:off x="3142877" y="4089674"/>
            <a:ext cx="217967" cy="28818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세미나등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록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등록 완료 페이지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87274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037295200"/>
              </p:ext>
            </p:extLst>
          </p:nvPr>
        </p:nvGraphicFramePr>
        <p:xfrm>
          <a:off x="8809515" y="2395382"/>
          <a:ext cx="2952330" cy="413357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 row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100" b="0" u="none" strike="noStrike" cap="none" dirty="0" smtClean="0"/>
                        <a:t>프로필 관리를 위한 메뉴로 클릭 시 </a:t>
                      </a:r>
                      <a:r>
                        <a:rPr lang="ko-KR" altLang="en-US" sz="1100" b="0" u="none" strike="noStrike" cap="none" dirty="0" err="1" smtClean="0"/>
                        <a:t>팝업창</a:t>
                      </a:r>
                      <a:r>
                        <a:rPr lang="ko-KR" altLang="en-US" sz="1100" b="0" u="none" strike="noStrike" cap="none" dirty="0" smtClean="0"/>
                        <a:t> 생성</a:t>
                      </a:r>
                      <a:endParaRPr lang="en-US" altLang="ko-KR" sz="11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100" b="0" u="none" strike="noStrike" cap="none" dirty="0" smtClean="0"/>
                        <a:t>세미나 예약 리스트를 확인할 수 있는 페이지로 이동하며</a:t>
                      </a:r>
                      <a:r>
                        <a:rPr lang="en-US" altLang="ko-KR" sz="1100" b="0" u="none" strike="noStrike" cap="none" dirty="0" smtClean="0"/>
                        <a:t>, </a:t>
                      </a:r>
                      <a:r>
                        <a:rPr lang="ko-KR" altLang="en-US" sz="1100" b="0" u="none" strike="noStrike" cap="none" dirty="0" smtClean="0"/>
                        <a:t>호스트를 위한 장소선택</a:t>
                      </a:r>
                      <a:r>
                        <a:rPr lang="en-US" altLang="ko-KR" sz="1100" b="0" u="none" strike="noStrike" cap="none" dirty="0" smtClean="0"/>
                        <a:t>, </a:t>
                      </a:r>
                      <a:r>
                        <a:rPr lang="ko-KR" altLang="en-US" sz="1100" b="0" u="none" strike="noStrike" cap="none" dirty="0" smtClean="0"/>
                        <a:t>시간</a:t>
                      </a:r>
                      <a:r>
                        <a:rPr lang="en-US" altLang="ko-KR" sz="1100" b="0" u="none" strike="noStrike" cap="none" dirty="0" smtClean="0"/>
                        <a:t>, </a:t>
                      </a:r>
                      <a:r>
                        <a:rPr lang="ko-KR" altLang="en-US" sz="1100" b="0" u="none" strike="noStrike" cap="none" dirty="0" smtClean="0"/>
                        <a:t>세미나 이름을 확인할 수 있다</a:t>
                      </a:r>
                      <a:r>
                        <a:rPr lang="en-US" altLang="ko-KR" sz="1100" b="0" u="none" strike="noStrike" cap="none" dirty="0" smtClean="0"/>
                        <a:t>.</a:t>
                      </a:r>
                      <a:endParaRPr lang="en-US" altLang="ko-KR" sz="11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100" b="0" u="none" strike="noStrike" cap="none" dirty="0" err="1" smtClean="0"/>
                        <a:t>밋업</a:t>
                      </a:r>
                      <a:r>
                        <a:rPr lang="ko-KR" altLang="en-US" sz="1100" b="0" u="none" strike="noStrike" cap="none" dirty="0" smtClean="0"/>
                        <a:t> 예약 리스트를 확인할 수 있는 페이지로 이동하며</a:t>
                      </a:r>
                      <a:r>
                        <a:rPr lang="en-US" altLang="ko-KR" sz="1100" b="0" u="none" strike="noStrike" cap="none" dirty="0" smtClean="0"/>
                        <a:t>, </a:t>
                      </a:r>
                      <a:r>
                        <a:rPr lang="ko-KR" altLang="en-US" sz="1100" b="0" u="none" strike="noStrike" cap="none" dirty="0" err="1" smtClean="0"/>
                        <a:t>밋업에</a:t>
                      </a:r>
                      <a:r>
                        <a:rPr lang="ko-KR" altLang="en-US" sz="1100" b="0" u="none" strike="noStrike" cap="none" dirty="0" smtClean="0"/>
                        <a:t> 대한 장소</a:t>
                      </a:r>
                      <a:r>
                        <a:rPr lang="en-US" altLang="ko-KR" sz="1100" b="0" u="none" strike="noStrike" cap="none" dirty="0" smtClean="0"/>
                        <a:t>, </a:t>
                      </a:r>
                      <a:r>
                        <a:rPr lang="ko-KR" altLang="en-US" sz="1100" b="0" u="none" strike="noStrike" cap="none" dirty="0" smtClean="0"/>
                        <a:t>시간</a:t>
                      </a:r>
                      <a:r>
                        <a:rPr lang="en-US" altLang="ko-KR" sz="1100" b="0" u="none" strike="noStrike" cap="none" dirty="0" smtClean="0"/>
                        <a:t>,</a:t>
                      </a:r>
                      <a:r>
                        <a:rPr lang="en-US" altLang="ko-KR" sz="1100" b="0" u="none" strike="noStrike" cap="none" baseline="0" dirty="0" smtClean="0"/>
                        <a:t> </a:t>
                      </a:r>
                      <a:r>
                        <a:rPr lang="ko-KR" altLang="en-US" sz="1100" b="0" u="none" strike="noStrike" cap="none" baseline="0" dirty="0" smtClean="0"/>
                        <a:t>이름 등을 확인할 </a:t>
                      </a:r>
                      <a:r>
                        <a:rPr lang="ko-KR" altLang="en-US" sz="1100" b="0" u="none" strike="noStrike" cap="none" baseline="0" dirty="0" err="1" smtClean="0"/>
                        <a:t>수있다</a:t>
                      </a:r>
                      <a:r>
                        <a:rPr lang="en-US" altLang="ko-KR" sz="1100" b="0" u="none" strike="noStrike" cap="none" baseline="0" dirty="0" smtClean="0"/>
                        <a:t>.</a:t>
                      </a:r>
                      <a:endParaRPr lang="en-US" altLang="ko-KR" sz="11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100" b="0" u="none" strike="noStrike" cap="none" dirty="0" smtClean="0"/>
                        <a:t>문의</a:t>
                      </a:r>
                      <a:r>
                        <a:rPr lang="ko-KR" altLang="en-US" sz="1100" b="0" u="none" strike="noStrike" cap="none" baseline="0" dirty="0" smtClean="0"/>
                        <a:t> 사항 리스트를 확인할 수 있는 페이지로 이동하며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smtClean="0"/>
                        <a:t>문의 사항은 서비스에 대한 </a:t>
                      </a:r>
                      <a:r>
                        <a:rPr lang="en-US" altLang="ko-KR" sz="1100" b="0" u="none" strike="noStrike" cap="none" baseline="0" dirty="0" err="1" smtClean="0"/>
                        <a:t>QnA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smtClean="0"/>
                        <a:t>장소에 대한 </a:t>
                      </a:r>
                      <a:r>
                        <a:rPr lang="en-US" altLang="ko-KR" sz="1100" b="0" u="none" strike="noStrike" cap="none" baseline="0" dirty="0" err="1" smtClean="0"/>
                        <a:t>QnA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smtClean="0"/>
                        <a:t>세미나에 관한 </a:t>
                      </a:r>
                      <a:r>
                        <a:rPr lang="en-US" altLang="ko-KR" sz="1100" b="0" u="none" strike="noStrike" cap="none" baseline="0" dirty="0" err="1" smtClean="0"/>
                        <a:t>QnA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err="1" smtClean="0"/>
                        <a:t>밋업에</a:t>
                      </a:r>
                      <a:r>
                        <a:rPr lang="ko-KR" altLang="en-US" sz="1100" b="0" u="none" strike="noStrike" cap="none" baseline="0" dirty="0" smtClean="0"/>
                        <a:t> 관한 </a:t>
                      </a:r>
                      <a:r>
                        <a:rPr lang="en-US" altLang="ko-KR" sz="1100" b="0" u="none" strike="noStrike" cap="none" baseline="0" dirty="0" err="1" smtClean="0"/>
                        <a:t>QnA</a:t>
                      </a:r>
                      <a:r>
                        <a:rPr lang="ko-KR" altLang="en-US" sz="1100" b="0" u="none" strike="noStrike" cap="none" baseline="0" dirty="0" smtClean="0"/>
                        <a:t>로 이루어져 있다</a:t>
                      </a:r>
                      <a:r>
                        <a:rPr lang="en-US" altLang="ko-KR" sz="1100" b="0" u="none" strike="noStrike" cap="none" baseline="0" dirty="0" smtClean="0"/>
                        <a:t>.</a:t>
                      </a:r>
                      <a:endParaRPr lang="en-US" altLang="ko-KR" sz="11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100" b="0" u="none" strike="noStrike" cap="none" dirty="0" smtClean="0"/>
                        <a:t>이용후기를 관리하는 페이지로 이동하며</a:t>
                      </a:r>
                      <a:r>
                        <a:rPr lang="en-US" altLang="ko-KR" sz="1100" b="0" u="none" strike="noStrike" cap="none" dirty="0" smtClean="0"/>
                        <a:t>, </a:t>
                      </a:r>
                      <a:r>
                        <a:rPr lang="ko-KR" altLang="en-US" sz="1100" b="0" u="none" strike="noStrike" cap="none" dirty="0" smtClean="0"/>
                        <a:t>이용후기는 </a:t>
                      </a:r>
                      <a:r>
                        <a:rPr lang="ko-KR" altLang="en-US" sz="1100" b="0" u="none" strike="noStrike" cap="none" dirty="0" err="1" smtClean="0"/>
                        <a:t>세미나존</a:t>
                      </a:r>
                      <a:r>
                        <a:rPr lang="en-US" altLang="ko-KR" sz="1100" b="0" u="none" strike="noStrike" cap="none" dirty="0" smtClean="0"/>
                        <a:t>,</a:t>
                      </a:r>
                      <a:r>
                        <a:rPr lang="en-US" altLang="ko-KR" sz="1100" b="0" u="none" strike="noStrike" cap="none" baseline="0" dirty="0" smtClean="0"/>
                        <a:t> </a:t>
                      </a:r>
                      <a:r>
                        <a:rPr lang="ko-KR" altLang="en-US" sz="1100" b="0" u="none" strike="noStrike" cap="none" baseline="0" dirty="0" smtClean="0"/>
                        <a:t>세미나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err="1" smtClean="0"/>
                        <a:t>밋업에</a:t>
                      </a:r>
                      <a:r>
                        <a:rPr lang="ko-KR" altLang="en-US" sz="1100" b="0" u="none" strike="noStrike" cap="none" baseline="0" dirty="0" smtClean="0"/>
                        <a:t> 관한 후기로 총 </a:t>
                      </a:r>
                      <a:r>
                        <a:rPr lang="en-US" altLang="ko-KR" sz="1100" b="0" u="none" strike="noStrike" cap="none" baseline="0" dirty="0" smtClean="0"/>
                        <a:t>3</a:t>
                      </a:r>
                      <a:r>
                        <a:rPr lang="ko-KR" altLang="en-US" sz="1100" b="0" u="none" strike="noStrike" cap="none" baseline="0" dirty="0" smtClean="0"/>
                        <a:t>가지 종류가 </a:t>
                      </a:r>
                      <a:r>
                        <a:rPr lang="ko-KR" altLang="en-US" sz="1100" b="0" u="none" strike="noStrike" cap="none" baseline="0" dirty="0" err="1" smtClean="0"/>
                        <a:t>존재하낟</a:t>
                      </a:r>
                      <a:r>
                        <a:rPr lang="en-US" altLang="ko-KR" sz="1100" b="0" u="none" strike="noStrike" cap="none" baseline="0" dirty="0" smtClean="0"/>
                        <a:t>.</a:t>
                      </a:r>
                      <a:endParaRPr lang="en-US" altLang="ko-KR" sz="11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1290918" y="1484555"/>
            <a:ext cx="5948978" cy="49377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2506533" y="2259105"/>
            <a:ext cx="1032734" cy="101121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프로필이미</a:t>
            </a:r>
            <a:r>
              <a:rPr lang="ko-KR" altLang="en-US" sz="1200" dirty="0">
                <a:solidFill>
                  <a:schemeClr val="tx1"/>
                </a:solidFill>
              </a:rPr>
              <a:t>지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732904" y="2395382"/>
            <a:ext cx="234516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아이디</a:t>
            </a:r>
            <a:endParaRPr lang="en-US" altLang="ko-KR" sz="1400" dirty="0" smtClean="0"/>
          </a:p>
          <a:p>
            <a:endParaRPr lang="en-US" altLang="ko-KR" sz="1400" dirty="0" smtClean="0"/>
          </a:p>
          <a:p>
            <a:r>
              <a:rPr lang="ko-KR" altLang="en-US" sz="1400" u="sng" dirty="0" smtClean="0"/>
              <a:t>프로필 관리</a:t>
            </a:r>
            <a:endParaRPr lang="en-US" altLang="ko-KR" sz="1400" u="sng" dirty="0" smtClean="0"/>
          </a:p>
        </p:txBody>
      </p:sp>
      <p:sp>
        <p:nvSpPr>
          <p:cNvPr id="10" name="직사각형 9"/>
          <p:cNvSpPr/>
          <p:nvPr/>
        </p:nvSpPr>
        <p:spPr>
          <a:xfrm>
            <a:off x="1635162" y="4034118"/>
            <a:ext cx="957431" cy="7637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세미나</a:t>
            </a:r>
            <a:r>
              <a:rPr lang="en-US" altLang="ko-KR" sz="1100" dirty="0">
                <a:solidFill>
                  <a:schemeClr val="tx1"/>
                </a:solidFill>
              </a:rPr>
              <a:t> </a:t>
            </a:r>
            <a:r>
              <a:rPr lang="ko-KR" altLang="en-US" sz="1100" dirty="0" smtClean="0">
                <a:solidFill>
                  <a:schemeClr val="tx1"/>
                </a:solidFill>
              </a:rPr>
              <a:t>예약 리스트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872292" y="4034118"/>
            <a:ext cx="957431" cy="7637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 smtClean="0">
                <a:solidFill>
                  <a:schemeClr val="tx1"/>
                </a:solidFill>
              </a:rPr>
              <a:t>밋업</a:t>
            </a:r>
            <a:r>
              <a:rPr lang="ko-KR" altLang="en-US" sz="1200" dirty="0" smtClean="0">
                <a:solidFill>
                  <a:schemeClr val="tx1"/>
                </a:solidFill>
              </a:rPr>
              <a:t> 예약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리스트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4238513" y="4034117"/>
            <a:ext cx="957431" cy="7637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문의 사항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관</a:t>
            </a:r>
            <a:r>
              <a:rPr lang="ko-KR" altLang="en-US" sz="1200" dirty="0">
                <a:solidFill>
                  <a:schemeClr val="tx1"/>
                </a:solidFill>
              </a:rPr>
              <a:t>리</a:t>
            </a:r>
          </a:p>
        </p:txBody>
      </p:sp>
      <p:sp>
        <p:nvSpPr>
          <p:cNvPr id="35" name="직사각형 34"/>
          <p:cNvSpPr/>
          <p:nvPr/>
        </p:nvSpPr>
        <p:spPr>
          <a:xfrm>
            <a:off x="5599355" y="4034118"/>
            <a:ext cx="957431" cy="7637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이용후기 관리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4851699" y="2678654"/>
            <a:ext cx="301214" cy="33348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5352311"/>
              </p:ext>
            </p:extLst>
          </p:nvPr>
        </p:nvGraphicFramePr>
        <p:xfrm>
          <a:off x="8986426" y="1484555"/>
          <a:ext cx="2536708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36708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메인 화면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87826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[</a:t>
            </a:r>
            <a:r>
              <a:rPr lang="ko-KR" altLang="en-US" smtClean="0"/>
              <a:t>화면구현</a:t>
            </a:r>
            <a:r>
              <a:rPr lang="en-US" altLang="ko-KR" smtClean="0"/>
              <a:t>] </a:t>
            </a:r>
            <a:r>
              <a:rPr lang="ko-KR" altLang="en-US" smtClean="0"/>
              <a:t>사용자 </a:t>
            </a:r>
            <a:r>
              <a:rPr lang="en-US" altLang="ko-KR" smtClean="0"/>
              <a:t>– </a:t>
            </a:r>
            <a:r>
              <a:rPr lang="ko-KR" altLang="en-US" smtClean="0"/>
              <a:t>웹 비밀번호 변경 완료</a:t>
            </a: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849" y="2015467"/>
            <a:ext cx="5948952" cy="3895725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7290" y="2539952"/>
            <a:ext cx="5018775" cy="2381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7290" y="3066356"/>
            <a:ext cx="5018775" cy="133813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18259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메인 화면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7170" name="Picture 2" descr="C:\Users\ezen-033\Desktop\마이페이지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489" y="1733550"/>
            <a:ext cx="8659211" cy="430959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8902700" y="2381429"/>
            <a:ext cx="30099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프로필관리</a:t>
            </a:r>
            <a:r>
              <a:rPr lang="en-US" altLang="ko-KR" dirty="0" smtClean="0"/>
              <a:t>, </a:t>
            </a:r>
            <a:r>
              <a:rPr lang="ko-KR" altLang="en-US" dirty="0" smtClean="0"/>
              <a:t>세미나 예약확인</a:t>
            </a:r>
            <a:r>
              <a:rPr lang="en-US" altLang="ko-KR" dirty="0" smtClean="0"/>
              <a:t>, </a:t>
            </a:r>
            <a:r>
              <a:rPr lang="ko-KR" altLang="en-US" dirty="0" smtClean="0"/>
              <a:t>문의사항 관리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이용후기 관리 메뉴로 이동할 수 있는 </a:t>
            </a:r>
            <a:r>
              <a:rPr lang="ko-KR" altLang="en-US" dirty="0" err="1" smtClean="0"/>
              <a:t>마이페이지</a:t>
            </a:r>
            <a:r>
              <a:rPr lang="ko-KR" altLang="en-US" dirty="0" smtClean="0"/>
              <a:t> 초기화면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983869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771545296"/>
              </p:ext>
            </p:extLst>
          </p:nvPr>
        </p:nvGraphicFramePr>
        <p:xfrm>
          <a:off x="8724849" y="3074894"/>
          <a:ext cx="2952330" cy="202302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세미나 예약</a:t>
                      </a:r>
                      <a:r>
                        <a:rPr lang="ko-KR" altLang="en-US" sz="1300" b="0" u="none" strike="noStrike" cap="none" baseline="0" dirty="0" smtClean="0"/>
                        <a:t> 리스트를 확인할 수 있음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카테고리를 설정하여 주최하는 세미나인지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참여하는 세미나인지 볼 수 있음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해당하는 세미나의 리스트가 불러와지고 클릭 시 </a:t>
                      </a:r>
                      <a:r>
                        <a:rPr lang="ko-KR" altLang="en-US" sz="1300" b="0" u="none" strike="noStrike" cap="none" dirty="0" err="1" smtClean="0"/>
                        <a:t>모달창을</a:t>
                      </a:r>
                      <a:r>
                        <a:rPr lang="ko-KR" altLang="en-US" sz="1300" b="0" u="none" strike="noStrike" cap="none" dirty="0" smtClean="0"/>
                        <a:t> 통해 정보 확인 가능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914400" y="1353670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15035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세미나 예약 리스트</a:t>
            </a:r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5585012" y="2095495"/>
            <a:ext cx="1541929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주</a:t>
              </a:r>
              <a:r>
                <a:rPr lang="ko-KR" altLang="en-US" sz="1400" dirty="0">
                  <a:solidFill>
                    <a:schemeClr val="tx1"/>
                  </a:solidFill>
                </a:rPr>
                <a:t>최</a:t>
              </a: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5585012" y="2463049"/>
            <a:ext cx="1541929" cy="5132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주최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참</a:t>
            </a:r>
            <a:r>
              <a:rPr lang="ko-KR" altLang="en-US" sz="1400" dirty="0">
                <a:solidFill>
                  <a:schemeClr val="tx1"/>
                </a:solidFill>
              </a:rPr>
              <a:t>여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1541929" y="3065929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541928" y="3074894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세미나명</a:t>
            </a:r>
            <a:r>
              <a:rPr lang="ko-KR" altLang="en-US" sz="1200" dirty="0" smtClean="0">
                <a:solidFill>
                  <a:schemeClr val="tx1"/>
                </a:solidFill>
              </a:rPr>
              <a:t>       장소        날짜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</a:rPr>
              <a:t>      </a:t>
            </a:r>
            <a:r>
              <a:rPr lang="ko-KR" altLang="en-US" sz="1200" dirty="0" smtClean="0">
                <a:solidFill>
                  <a:schemeClr val="tx1"/>
                </a:solidFill>
              </a:rPr>
              <a:t>시간          신청자 수          결제상태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402976" y="3588460"/>
            <a:ext cx="277906" cy="2644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6416214"/>
              </p:ext>
            </p:extLst>
          </p:nvPr>
        </p:nvGraphicFramePr>
        <p:xfrm>
          <a:off x="9020293" y="1757051"/>
          <a:ext cx="2536708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36708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hj_user_w_myPage_semi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 예약 리스트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24960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1359950054"/>
              </p:ext>
            </p:extLst>
          </p:nvPr>
        </p:nvGraphicFramePr>
        <p:xfrm>
          <a:off x="8911116" y="2370543"/>
          <a:ext cx="2952330" cy="370766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 row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예약한 세미나의 상세정보를 확인할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300" b="0" u="none" strike="noStrike" cap="none" dirty="0" smtClean="0"/>
                        <a:t>호스트의 경우 예약한 세미나의 정보를 수정할 수 있음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300" b="0" u="none" strike="noStrike" cap="none" dirty="0" smtClean="0"/>
                        <a:t>세미나를 취소할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92161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수정할 수 있는 폼이 호출되고 수정 후에 업데이트할 수 있다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취소 클릭 시 </a:t>
                      </a:r>
                      <a:r>
                        <a:rPr lang="ko-KR" altLang="en-US" sz="1300" b="0" u="none" strike="noStrike" cap="none" dirty="0" err="1" smtClean="0"/>
                        <a:t>알림창이</a:t>
                      </a:r>
                      <a:r>
                        <a:rPr lang="ko-KR" altLang="en-US" sz="1300" b="0" u="none" strike="noStrike" cap="none" baseline="0" dirty="0" smtClean="0"/>
                        <a:t> 호출되고 확인을 누르면 삭제된다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914400" y="1353670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15035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세미나 예약 리스트</a:t>
            </a:r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5585012" y="2095495"/>
            <a:ext cx="1541929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주</a:t>
              </a:r>
              <a:r>
                <a:rPr lang="ko-KR" altLang="en-US" sz="1400" dirty="0">
                  <a:solidFill>
                    <a:schemeClr val="tx1"/>
                  </a:solidFill>
                </a:rPr>
                <a:t>최</a:t>
              </a: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5585012" y="2463049"/>
            <a:ext cx="1541929" cy="5132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주최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참</a:t>
            </a:r>
            <a:r>
              <a:rPr lang="ko-KR" altLang="en-US" sz="1400" dirty="0">
                <a:solidFill>
                  <a:schemeClr val="tx1"/>
                </a:solidFill>
              </a:rPr>
              <a:t>여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1541929" y="3065929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541928" y="3074894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세미나명</a:t>
            </a:r>
            <a:r>
              <a:rPr lang="ko-KR" altLang="en-US" sz="1200" dirty="0" smtClean="0">
                <a:solidFill>
                  <a:schemeClr val="tx1"/>
                </a:solidFill>
              </a:rPr>
              <a:t>       장소        날짜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</a:rPr>
              <a:t>      </a:t>
            </a:r>
            <a:r>
              <a:rPr lang="ko-KR" altLang="en-US" sz="1200" dirty="0" smtClean="0">
                <a:solidFill>
                  <a:schemeClr val="tx1"/>
                </a:solidFill>
              </a:rPr>
              <a:t>시간          신청자 수          결제상태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680882" y="1818037"/>
            <a:ext cx="5356412" cy="403771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828800" y="2095495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/>
              <a:t>세미나명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19" name="TextBox 18"/>
          <p:cNvSpPr txBox="1"/>
          <p:nvPr/>
        </p:nvSpPr>
        <p:spPr>
          <a:xfrm>
            <a:off x="1828800" y="2581166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mtClean="0"/>
              <a:t>장</a:t>
            </a:r>
            <a:r>
              <a:rPr lang="ko-KR" altLang="en-US" sz="1200"/>
              <a:t>소</a:t>
            </a:r>
            <a:r>
              <a:rPr lang="ko-KR" altLang="en-US" sz="120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1" name="TextBox 20"/>
          <p:cNvSpPr txBox="1"/>
          <p:nvPr/>
        </p:nvSpPr>
        <p:spPr>
          <a:xfrm>
            <a:off x="1828800" y="329004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시</a:t>
            </a:r>
            <a:r>
              <a:rPr lang="ko-KR" altLang="en-US" sz="1200" dirty="0"/>
              <a:t>간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2" name="TextBox 21"/>
          <p:cNvSpPr txBox="1"/>
          <p:nvPr/>
        </p:nvSpPr>
        <p:spPr>
          <a:xfrm>
            <a:off x="1828800" y="2936394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날</a:t>
            </a:r>
            <a:r>
              <a:rPr lang="ko-KR" altLang="en-US" sz="1200" dirty="0"/>
              <a:t>짜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3" name="TextBox 22"/>
          <p:cNvSpPr txBox="1"/>
          <p:nvPr/>
        </p:nvSpPr>
        <p:spPr>
          <a:xfrm>
            <a:off x="1828800" y="3698393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신청자 수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4" name="TextBox 23"/>
          <p:cNvSpPr txBox="1"/>
          <p:nvPr/>
        </p:nvSpPr>
        <p:spPr>
          <a:xfrm>
            <a:off x="1828800" y="416455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결제상태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6642846" y="1926512"/>
            <a:ext cx="286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X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3455893" y="5414682"/>
            <a:ext cx="515472" cy="304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수</a:t>
            </a:r>
            <a:r>
              <a:rPr lang="ko-KR" altLang="en-US" sz="1100" dirty="0"/>
              <a:t>정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4574242" y="5414682"/>
            <a:ext cx="515472" cy="304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취</a:t>
            </a:r>
            <a:r>
              <a:rPr lang="ko-KR" altLang="en-US" sz="1100" dirty="0"/>
              <a:t>소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1828800" y="1884367"/>
            <a:ext cx="215153" cy="22681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352838"/>
              </p:ext>
            </p:extLst>
          </p:nvPr>
        </p:nvGraphicFramePr>
        <p:xfrm>
          <a:off x="9096493" y="1393904"/>
          <a:ext cx="2536708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36708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hj_user_w_myPage_semi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 예약 리스트 상세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호스트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36330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206676807"/>
              </p:ext>
            </p:extLst>
          </p:nvPr>
        </p:nvGraphicFramePr>
        <p:xfrm>
          <a:off x="8902648" y="2976283"/>
          <a:ext cx="2952330" cy="182490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예약한 세미나의 상세정보를 확인할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게스트는 참여를 취소할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914400" y="1353670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15035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세미나 예약 리스트</a:t>
            </a:r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5585012" y="2095495"/>
            <a:ext cx="1541929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주</a:t>
              </a:r>
              <a:r>
                <a:rPr lang="ko-KR" altLang="en-US" sz="1400" dirty="0">
                  <a:solidFill>
                    <a:schemeClr val="tx1"/>
                  </a:solidFill>
                </a:rPr>
                <a:t>최</a:t>
              </a: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5585012" y="2463049"/>
            <a:ext cx="1541929" cy="5132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주최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참</a:t>
            </a:r>
            <a:r>
              <a:rPr lang="ko-KR" altLang="en-US" sz="1400" dirty="0">
                <a:solidFill>
                  <a:schemeClr val="tx1"/>
                </a:solidFill>
              </a:rPr>
              <a:t>여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1541929" y="3065929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541928" y="3074894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세미나명</a:t>
            </a:r>
            <a:r>
              <a:rPr lang="ko-KR" altLang="en-US" sz="1200" dirty="0" smtClean="0">
                <a:solidFill>
                  <a:schemeClr val="tx1"/>
                </a:solidFill>
              </a:rPr>
              <a:t>       장소        날짜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</a:rPr>
              <a:t>      </a:t>
            </a:r>
            <a:r>
              <a:rPr lang="ko-KR" altLang="en-US" sz="1200" dirty="0" smtClean="0">
                <a:solidFill>
                  <a:schemeClr val="tx1"/>
                </a:solidFill>
              </a:rPr>
              <a:t>시간          신청자 수          결제상태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680882" y="1818037"/>
            <a:ext cx="5356412" cy="403771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828800" y="2095495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/>
              <a:t>세미나명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19" name="TextBox 18"/>
          <p:cNvSpPr txBox="1"/>
          <p:nvPr/>
        </p:nvSpPr>
        <p:spPr>
          <a:xfrm>
            <a:off x="1828800" y="2581166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mtClean="0"/>
              <a:t>장</a:t>
            </a:r>
            <a:r>
              <a:rPr lang="ko-KR" altLang="en-US" sz="1200"/>
              <a:t>소</a:t>
            </a:r>
            <a:r>
              <a:rPr lang="ko-KR" altLang="en-US" sz="120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1" name="TextBox 20"/>
          <p:cNvSpPr txBox="1"/>
          <p:nvPr/>
        </p:nvSpPr>
        <p:spPr>
          <a:xfrm>
            <a:off x="1828800" y="329004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시</a:t>
            </a:r>
            <a:r>
              <a:rPr lang="ko-KR" altLang="en-US" sz="1200" dirty="0"/>
              <a:t>간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2" name="TextBox 21"/>
          <p:cNvSpPr txBox="1"/>
          <p:nvPr/>
        </p:nvSpPr>
        <p:spPr>
          <a:xfrm>
            <a:off x="1828800" y="2936394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날</a:t>
            </a:r>
            <a:r>
              <a:rPr lang="ko-KR" altLang="en-US" sz="1200" dirty="0"/>
              <a:t>짜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3" name="TextBox 22"/>
          <p:cNvSpPr txBox="1"/>
          <p:nvPr/>
        </p:nvSpPr>
        <p:spPr>
          <a:xfrm>
            <a:off x="1828800" y="3698393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신청자 수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4" name="TextBox 23"/>
          <p:cNvSpPr txBox="1"/>
          <p:nvPr/>
        </p:nvSpPr>
        <p:spPr>
          <a:xfrm>
            <a:off x="1828800" y="416455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결제상태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6642846" y="1926512"/>
            <a:ext cx="286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X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3928782" y="5414682"/>
            <a:ext cx="515472" cy="304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취소</a:t>
            </a:r>
            <a:endParaRPr lang="ko-KR" altLang="en-US" sz="1100" dirty="0"/>
          </a:p>
        </p:txBody>
      </p:sp>
      <p:sp>
        <p:nvSpPr>
          <p:cNvPr id="11" name="직사각형 10"/>
          <p:cNvSpPr/>
          <p:nvPr/>
        </p:nvSpPr>
        <p:spPr>
          <a:xfrm>
            <a:off x="1828800" y="1884367"/>
            <a:ext cx="215153" cy="22681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4074536"/>
              </p:ext>
            </p:extLst>
          </p:nvPr>
        </p:nvGraphicFramePr>
        <p:xfrm>
          <a:off x="9104959" y="2013154"/>
          <a:ext cx="2536708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36708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hj_user_w_myPage_semi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 예약 리스트 상세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게스트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35327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449049593"/>
              </p:ext>
            </p:extLst>
          </p:nvPr>
        </p:nvGraphicFramePr>
        <p:xfrm>
          <a:off x="8902648" y="2976283"/>
          <a:ext cx="2952330" cy="182490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예약한 세미나의 상세정보를 확인할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게스트는 참여를 취소할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914400" y="1353670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15035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세미나 예약 리스트</a:t>
            </a:r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5585012" y="2095495"/>
            <a:ext cx="1541929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주</a:t>
              </a:r>
              <a:r>
                <a:rPr lang="ko-KR" altLang="en-US" sz="1400" dirty="0">
                  <a:solidFill>
                    <a:schemeClr val="tx1"/>
                  </a:solidFill>
                </a:rPr>
                <a:t>최</a:t>
              </a: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5585012" y="2463049"/>
            <a:ext cx="1541929" cy="5132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주최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참</a:t>
            </a:r>
            <a:r>
              <a:rPr lang="ko-KR" altLang="en-US" sz="1400" dirty="0">
                <a:solidFill>
                  <a:schemeClr val="tx1"/>
                </a:solidFill>
              </a:rPr>
              <a:t>여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1541929" y="3065929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541928" y="3074894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세미나명</a:t>
            </a:r>
            <a:r>
              <a:rPr lang="ko-KR" altLang="en-US" sz="1200" dirty="0" smtClean="0">
                <a:solidFill>
                  <a:schemeClr val="tx1"/>
                </a:solidFill>
              </a:rPr>
              <a:t>       장소        날짜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</a:rPr>
              <a:t>      </a:t>
            </a:r>
            <a:r>
              <a:rPr lang="ko-KR" altLang="en-US" sz="1200" dirty="0" smtClean="0">
                <a:solidFill>
                  <a:schemeClr val="tx1"/>
                </a:solidFill>
              </a:rPr>
              <a:t>시간          신청자 수          결제상태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680882" y="1818037"/>
            <a:ext cx="5356412" cy="403771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828800" y="2095495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/>
              <a:t>세미나명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19" name="TextBox 18"/>
          <p:cNvSpPr txBox="1"/>
          <p:nvPr/>
        </p:nvSpPr>
        <p:spPr>
          <a:xfrm>
            <a:off x="1828800" y="2581166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mtClean="0"/>
              <a:t>장</a:t>
            </a:r>
            <a:r>
              <a:rPr lang="ko-KR" altLang="en-US" sz="1200"/>
              <a:t>소</a:t>
            </a:r>
            <a:r>
              <a:rPr lang="ko-KR" altLang="en-US" sz="120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1" name="TextBox 20"/>
          <p:cNvSpPr txBox="1"/>
          <p:nvPr/>
        </p:nvSpPr>
        <p:spPr>
          <a:xfrm>
            <a:off x="1828800" y="329004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시</a:t>
            </a:r>
            <a:r>
              <a:rPr lang="ko-KR" altLang="en-US" sz="1200" dirty="0"/>
              <a:t>간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2" name="TextBox 21"/>
          <p:cNvSpPr txBox="1"/>
          <p:nvPr/>
        </p:nvSpPr>
        <p:spPr>
          <a:xfrm>
            <a:off x="1828800" y="2936394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날</a:t>
            </a:r>
            <a:r>
              <a:rPr lang="ko-KR" altLang="en-US" sz="1200" dirty="0"/>
              <a:t>짜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3" name="TextBox 22"/>
          <p:cNvSpPr txBox="1"/>
          <p:nvPr/>
        </p:nvSpPr>
        <p:spPr>
          <a:xfrm>
            <a:off x="1828800" y="3698393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신청자 수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4" name="TextBox 23"/>
          <p:cNvSpPr txBox="1"/>
          <p:nvPr/>
        </p:nvSpPr>
        <p:spPr>
          <a:xfrm>
            <a:off x="1828800" y="416455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결제상태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6642846" y="1926512"/>
            <a:ext cx="286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X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3928782" y="5414682"/>
            <a:ext cx="515472" cy="304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취소</a:t>
            </a:r>
            <a:endParaRPr lang="ko-KR" altLang="en-US" sz="1100" dirty="0"/>
          </a:p>
        </p:txBody>
      </p:sp>
      <p:sp>
        <p:nvSpPr>
          <p:cNvPr id="11" name="직사각형 10"/>
          <p:cNvSpPr/>
          <p:nvPr/>
        </p:nvSpPr>
        <p:spPr>
          <a:xfrm>
            <a:off x="1828800" y="1884367"/>
            <a:ext cx="215153" cy="22681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1505113"/>
              </p:ext>
            </p:extLst>
          </p:nvPr>
        </p:nvGraphicFramePr>
        <p:xfrm>
          <a:off x="9104959" y="2013154"/>
          <a:ext cx="2536708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36708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hj_user_w_myPage_semi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 예약 리스트 상세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게스트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36023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251788478"/>
              </p:ext>
            </p:extLst>
          </p:nvPr>
        </p:nvGraphicFramePr>
        <p:xfrm>
          <a:off x="8851848" y="2792793"/>
          <a:ext cx="2952330" cy="289808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6158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593">
                <a:tc row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세미나장소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날짜는 변경 불가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이외 시간 및 상세 정보 변경 가능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925345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시간은 최소 </a:t>
                      </a:r>
                      <a:r>
                        <a:rPr lang="en-US" altLang="ko-KR" sz="1300" b="0" u="none" strike="noStrike" cap="none" dirty="0" smtClean="0"/>
                        <a:t>2</a:t>
                      </a:r>
                      <a:r>
                        <a:rPr lang="ko-KR" altLang="en-US" sz="1300" b="0" u="none" strike="noStrike" cap="none" dirty="0" smtClean="0"/>
                        <a:t>시간으로 </a:t>
                      </a:r>
                      <a:r>
                        <a:rPr lang="en-US" altLang="ko-KR" sz="1300" b="0" u="none" strike="noStrike" cap="none" dirty="0" smtClean="0"/>
                        <a:t>1</a:t>
                      </a:r>
                      <a:r>
                        <a:rPr lang="ko-KR" altLang="en-US" sz="1300" b="0" u="none" strike="noStrike" cap="none" dirty="0" smtClean="0"/>
                        <a:t>시간 단위로 </a:t>
                      </a:r>
                      <a:r>
                        <a:rPr lang="ko-KR" altLang="en-US" sz="1300" b="0" u="none" strike="noStrike" cap="none" dirty="0" err="1" smtClean="0"/>
                        <a:t>재선택한다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가능시간범위</a:t>
                      </a:r>
                      <a:r>
                        <a:rPr lang="en-US" altLang="ko-KR" sz="1300" b="0" u="none" strike="noStrike" cap="none" dirty="0" smtClean="0"/>
                        <a:t>(09~22</a:t>
                      </a:r>
                      <a:r>
                        <a:rPr lang="ko-KR" altLang="en-US" sz="1300" b="0" u="none" strike="noStrike" cap="none" dirty="0" smtClean="0"/>
                        <a:t>시</a:t>
                      </a:r>
                      <a:r>
                        <a:rPr lang="en-US" altLang="ko-KR" sz="1300" b="0" u="none" strike="noStrike" cap="none" dirty="0" smtClean="0"/>
                        <a:t>)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925345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수정하기 버튼을 눌러서 수정완료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467832" y="1237124"/>
            <a:ext cx="8059479" cy="56208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477925" y="1413553"/>
            <a:ext cx="10207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 smtClean="0"/>
              <a:t>세미나명</a:t>
            </a:r>
            <a:endParaRPr lang="ko-KR" altLang="en-US" sz="1400" dirty="0"/>
          </a:p>
        </p:txBody>
      </p:sp>
      <p:sp>
        <p:nvSpPr>
          <p:cNvPr id="3" name="직사각형 2"/>
          <p:cNvSpPr/>
          <p:nvPr/>
        </p:nvSpPr>
        <p:spPr>
          <a:xfrm>
            <a:off x="2392325" y="1413552"/>
            <a:ext cx="3976577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679943" y="1929823"/>
            <a:ext cx="6166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부제</a:t>
            </a:r>
            <a:endParaRPr lang="ko-KR" altLang="en-US" sz="1400" dirty="0"/>
          </a:p>
        </p:txBody>
      </p:sp>
      <p:sp>
        <p:nvSpPr>
          <p:cNvPr id="10" name="직사각형 9"/>
          <p:cNvSpPr/>
          <p:nvPr/>
        </p:nvSpPr>
        <p:spPr>
          <a:xfrm>
            <a:off x="2392325" y="1914486"/>
            <a:ext cx="3976577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893111" y="2579367"/>
            <a:ext cx="935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시</a:t>
            </a:r>
            <a:r>
              <a:rPr lang="ko-KR" altLang="en-US" sz="1400" dirty="0"/>
              <a:t>간</a:t>
            </a:r>
            <a:r>
              <a:rPr lang="ko-KR" altLang="en-US" sz="1400" dirty="0" smtClean="0"/>
              <a:t>선택</a:t>
            </a:r>
            <a:endParaRPr lang="ko-KR" altLang="en-US" sz="1400" dirty="0"/>
          </a:p>
        </p:txBody>
      </p:sp>
      <p:sp>
        <p:nvSpPr>
          <p:cNvPr id="24" name="직사각형 23"/>
          <p:cNvSpPr/>
          <p:nvPr/>
        </p:nvSpPr>
        <p:spPr>
          <a:xfrm>
            <a:off x="1871308" y="2579367"/>
            <a:ext cx="414670" cy="307777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9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2288106" y="2579367"/>
            <a:ext cx="423174" cy="307777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10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2711280" y="25793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11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3136582" y="2579367"/>
            <a:ext cx="41467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12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3553380" y="25793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13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3976554" y="25793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14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4399728" y="2579367"/>
            <a:ext cx="41467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15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4816526" y="25793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16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5239700" y="25793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17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5665002" y="2579367"/>
            <a:ext cx="41467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18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6081800" y="25793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19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6504974" y="25793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20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6928148" y="25793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21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818694" y="3407108"/>
            <a:ext cx="935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카테고리선</a:t>
            </a:r>
            <a:r>
              <a:rPr lang="ko-KR" altLang="en-US" sz="1400"/>
              <a:t>택</a:t>
            </a:r>
            <a:endParaRPr lang="ko-KR" altLang="en-US" sz="1400" dirty="0"/>
          </a:p>
        </p:txBody>
      </p:sp>
      <p:sp>
        <p:nvSpPr>
          <p:cNvPr id="60" name="직사각형 59"/>
          <p:cNvSpPr/>
          <p:nvPr/>
        </p:nvSpPr>
        <p:spPr>
          <a:xfrm>
            <a:off x="2074390" y="3331046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IT</a:t>
            </a:r>
            <a:r>
              <a:rPr lang="ko-KR" altLang="en-US" sz="1400" dirty="0" smtClean="0">
                <a:solidFill>
                  <a:schemeClr val="tx1"/>
                </a:solidFill>
              </a:rPr>
              <a:t>기술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3136582" y="3331046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스포츠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4198774" y="3331046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건강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2074390" y="3731984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음식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3136582" y="3731984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음</a:t>
            </a:r>
            <a:r>
              <a:rPr lang="ko-KR" altLang="en-US" sz="1400" dirty="0">
                <a:solidFill>
                  <a:schemeClr val="tx1"/>
                </a:solidFill>
              </a:rPr>
              <a:t>악</a:t>
            </a:r>
          </a:p>
        </p:txBody>
      </p:sp>
      <p:sp>
        <p:nvSpPr>
          <p:cNvPr id="74" name="직사각형 73"/>
          <p:cNvSpPr/>
          <p:nvPr/>
        </p:nvSpPr>
        <p:spPr>
          <a:xfrm>
            <a:off x="4198774" y="3731984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가</a:t>
            </a:r>
            <a:r>
              <a:rPr lang="ko-KR" altLang="en-US" sz="1400" dirty="0">
                <a:solidFill>
                  <a:schemeClr val="tx1"/>
                </a:solidFill>
              </a:rPr>
              <a:t>족</a:t>
            </a:r>
          </a:p>
        </p:txBody>
      </p:sp>
      <p:sp>
        <p:nvSpPr>
          <p:cNvPr id="75" name="직사각형 74"/>
          <p:cNvSpPr/>
          <p:nvPr/>
        </p:nvSpPr>
        <p:spPr>
          <a:xfrm>
            <a:off x="2074390" y="4125886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언어문화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3136582" y="4125886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영상제작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7" name="직사각형 76"/>
          <p:cNvSpPr/>
          <p:nvPr/>
        </p:nvSpPr>
        <p:spPr>
          <a:xfrm>
            <a:off x="4198774" y="4125886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기</a:t>
            </a:r>
            <a:r>
              <a:rPr lang="ko-KR" altLang="en-US" sz="1400" dirty="0">
                <a:solidFill>
                  <a:schemeClr val="tx1"/>
                </a:solidFill>
              </a:rPr>
              <a:t>타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893111" y="4852443"/>
            <a:ext cx="7868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세미나 소개</a:t>
            </a:r>
            <a:endParaRPr lang="ko-KR" altLang="en-US" sz="1400" dirty="0"/>
          </a:p>
        </p:txBody>
      </p:sp>
      <p:sp>
        <p:nvSpPr>
          <p:cNvPr id="79" name="직사각형 78"/>
          <p:cNvSpPr/>
          <p:nvPr/>
        </p:nvSpPr>
        <p:spPr>
          <a:xfrm>
            <a:off x="1881961" y="4813882"/>
            <a:ext cx="5469361" cy="7959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3670467" y="6268523"/>
            <a:ext cx="1233376" cy="39340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수정하기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664510" y="5708367"/>
            <a:ext cx="13928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최대 인원수</a:t>
            </a:r>
            <a:endParaRPr lang="ko-KR" altLang="en-US" sz="1400" dirty="0"/>
          </a:p>
        </p:txBody>
      </p:sp>
      <p:sp>
        <p:nvSpPr>
          <p:cNvPr id="82" name="직사각형 81"/>
          <p:cNvSpPr/>
          <p:nvPr/>
        </p:nvSpPr>
        <p:spPr>
          <a:xfrm>
            <a:off x="1988288" y="5726204"/>
            <a:ext cx="530542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TextBox 83"/>
          <p:cNvSpPr txBox="1"/>
          <p:nvPr/>
        </p:nvSpPr>
        <p:spPr>
          <a:xfrm>
            <a:off x="3236798" y="5708367"/>
            <a:ext cx="13928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참가비 설정</a:t>
            </a:r>
            <a:endParaRPr lang="ko-KR" altLang="en-US" sz="1400" dirty="0"/>
          </a:p>
        </p:txBody>
      </p:sp>
      <p:sp>
        <p:nvSpPr>
          <p:cNvPr id="85" name="직사각형 84"/>
          <p:cNvSpPr/>
          <p:nvPr/>
        </p:nvSpPr>
        <p:spPr>
          <a:xfrm>
            <a:off x="4497571" y="5726204"/>
            <a:ext cx="1677318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/>
          <p:cNvSpPr/>
          <p:nvPr/>
        </p:nvSpPr>
        <p:spPr>
          <a:xfrm>
            <a:off x="361664" y="1171190"/>
            <a:ext cx="217967" cy="25490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graphicFrame>
        <p:nvGraphicFramePr>
          <p:cNvPr id="57" name="표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3337199"/>
              </p:ext>
            </p:extLst>
          </p:nvPr>
        </p:nvGraphicFramePr>
        <p:xfrm>
          <a:off x="9181159" y="1655424"/>
          <a:ext cx="2272876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7287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hj_user_w_semiEdit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58" name="TextBox 57"/>
          <p:cNvSpPr txBox="1"/>
          <p:nvPr/>
        </p:nvSpPr>
        <p:spPr>
          <a:xfrm>
            <a:off x="470648" y="195307"/>
            <a:ext cx="1093395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 예약 리스트 상세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수정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56546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 예약 리스트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8194" name="Picture 2" descr="C:\Users\ezen-033\Desktop\세미나예약리스트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061" y="1635124"/>
            <a:ext cx="8047039" cy="485457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8724900" y="2654300"/>
            <a:ext cx="32639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주최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참여 버튼을 이용해서 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주최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참여 세미나 각각 조회 가능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14424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470648" y="195307"/>
            <a:ext cx="1093395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 예약 리스트 상세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호스트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064500" y="2298700"/>
            <a:ext cx="33401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세미나에 대한 상세 내용을 확인 할 수 있는 페이지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삭제버튼을 통해 삭제 가능</a:t>
            </a:r>
            <a:endParaRPr lang="en-US" altLang="ko-KR" dirty="0" smtClean="0"/>
          </a:p>
          <a:p>
            <a:r>
              <a:rPr lang="ko-KR" altLang="en-US" dirty="0" smtClean="0"/>
              <a:t>수정버튼을 통해 수정 페이지로 이동</a:t>
            </a:r>
            <a:endParaRPr lang="en-US" altLang="ko-KR" dirty="0" smtClean="0"/>
          </a:p>
          <a:p>
            <a:r>
              <a:rPr lang="ko-KR" altLang="en-US" dirty="0" smtClean="0"/>
              <a:t>확인버튼을 통해 이전페이지로 돌아가기</a:t>
            </a:r>
            <a:endParaRPr lang="ko-KR" altLang="en-US" dirty="0"/>
          </a:p>
        </p:txBody>
      </p:sp>
      <p:pic>
        <p:nvPicPr>
          <p:cNvPr id="9218" name="Picture 2" descr="C:\Users\ezen-033\Desktop\세미나상세조회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948" y="1394653"/>
            <a:ext cx="7441452" cy="5463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1694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470648" y="195307"/>
            <a:ext cx="1093395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 예약 리스트 상세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게스트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064500" y="2298700"/>
            <a:ext cx="33401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세미나에 대한 상세 내용을 확인 할 수 있는 페이지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삭제버튼을 통해 삭제 가능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확인버튼을 통해 이전페이지로 돌아가기</a:t>
            </a:r>
            <a:endParaRPr lang="ko-KR" altLang="en-US" dirty="0"/>
          </a:p>
        </p:txBody>
      </p:sp>
      <p:pic>
        <p:nvPicPr>
          <p:cNvPr id="10242" name="Picture 2" descr="C:\Users\ezen-033\Desktop\상세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248" y="1295400"/>
            <a:ext cx="7263652" cy="5418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8383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470648" y="195307"/>
            <a:ext cx="1093395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 예약 리스트 상세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수정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759700" y="2298700"/>
            <a:ext cx="41148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등록 양식을 일부 수정하여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수정 페이지 양식으로 사용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날짜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장소는 변경 불가능 하지만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시간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카테고리</a:t>
            </a:r>
            <a:r>
              <a:rPr lang="en-US" altLang="ko-KR" dirty="0" smtClean="0"/>
              <a:t>, </a:t>
            </a:r>
            <a:r>
              <a:rPr lang="ko-KR" altLang="en-US" dirty="0" smtClean="0"/>
              <a:t>상세내용은 변경 가능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11266" name="Picture 2" descr="C:\Users\ezen-033\Desktop\수정페이지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848" y="1358159"/>
            <a:ext cx="6377395" cy="5271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1576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내용 개체 틀 36"/>
          <p:cNvSpPr>
            <a:spLocks noGrp="1"/>
          </p:cNvSpPr>
          <p:nvPr>
            <p:ph idx="1"/>
          </p:nvPr>
        </p:nvSpPr>
        <p:spPr>
          <a:xfrm>
            <a:off x="753931" y="1367455"/>
            <a:ext cx="8786723" cy="4841392"/>
          </a:xfrm>
        </p:spPr>
        <p:txBody>
          <a:bodyPr>
            <a:noAutofit/>
          </a:bodyPr>
          <a:lstStyle/>
          <a:p>
            <a:pPr>
              <a:buAutoNum type="arabicPeriod"/>
            </a:pPr>
            <a:endParaRPr lang="en-US" altLang="ko-KR" sz="3200" dirty="0"/>
          </a:p>
          <a:p>
            <a:pPr>
              <a:buAutoNum type="arabicPeriod"/>
            </a:pPr>
            <a:r>
              <a:rPr lang="ko-KR" altLang="en-US" sz="3200" dirty="0" smtClean="0"/>
              <a:t> 구현 현황</a:t>
            </a:r>
            <a:endParaRPr lang="en-US" altLang="ko-KR" sz="3200" dirty="0" smtClean="0"/>
          </a:p>
          <a:p>
            <a:pPr>
              <a:buAutoNum type="arabicPeriod"/>
            </a:pPr>
            <a:r>
              <a:rPr lang="ko-KR" altLang="en-US" sz="3200" dirty="0" smtClean="0"/>
              <a:t> 화면설계 및 구현</a:t>
            </a:r>
            <a:endParaRPr lang="en-US" altLang="ko-KR" sz="3200" dirty="0" smtClean="0"/>
          </a:p>
          <a:p>
            <a:pPr>
              <a:buAutoNum type="arabicPeriod"/>
            </a:pPr>
            <a:r>
              <a:rPr lang="en-US" altLang="ko-KR" sz="3200" dirty="0" smtClean="0"/>
              <a:t> </a:t>
            </a:r>
            <a:r>
              <a:rPr lang="ko-KR" altLang="en-US" sz="3200" dirty="0" smtClean="0"/>
              <a:t>금주 </a:t>
            </a:r>
            <a:r>
              <a:rPr lang="en-US" altLang="ko-KR" sz="3200" dirty="0" err="1" smtClean="0"/>
              <a:t>FeedBack</a:t>
            </a:r>
            <a:r>
              <a:rPr lang="en-US" altLang="ko-KR" sz="3200" dirty="0" smtClean="0"/>
              <a:t> </a:t>
            </a:r>
            <a:r>
              <a:rPr lang="ko-KR" altLang="en-US" sz="3200" dirty="0" smtClean="0"/>
              <a:t>및 차주 계획</a:t>
            </a:r>
            <a:endParaRPr lang="ko-KR" altLang="en-US" sz="3200" dirty="0"/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ko-KR" altLang="en-US" dirty="0" smtClean="0"/>
              <a:t>목차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01696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500"/>
              <a:defRPr/>
            </a:pPr>
            <a:r>
              <a:rPr lang="en-US" altLang="ko-KR" sz="4000" b="0" smtClean="0"/>
              <a:t>[</a:t>
            </a:r>
            <a:r>
              <a:rPr lang="ko-KR" altLang="en-US" sz="4000" b="0" smtClean="0"/>
              <a:t>화면설계</a:t>
            </a:r>
            <a:r>
              <a:rPr lang="en-US" altLang="ko-KR" sz="4000" b="0" smtClean="0"/>
              <a:t>] </a:t>
            </a:r>
            <a:r>
              <a:rPr lang="ko-KR" altLang="en-US" sz="4000" b="0" smtClean="0"/>
              <a:t>사용자 </a:t>
            </a:r>
            <a:r>
              <a:rPr lang="en-US" altLang="ko-KR" sz="4000" b="0" smtClean="0"/>
              <a:t>– </a:t>
            </a:r>
            <a:r>
              <a:rPr lang="ko-KR" altLang="en-US" sz="4000" b="0" smtClean="0"/>
              <a:t>웹 </a:t>
            </a:r>
            <a:r>
              <a:rPr lang="en-US" altLang="ko-KR" sz="4000" b="0" smtClean="0"/>
              <a:t>- </a:t>
            </a:r>
            <a:r>
              <a:rPr lang="ko-KR" altLang="en-US" sz="4000" b="0" smtClean="0"/>
              <a:t>세미나존 정보</a:t>
            </a:r>
            <a:endParaRPr lang="ko-KR" altLang="en-US" sz="4000" b="0" dirty="0"/>
          </a:p>
        </p:txBody>
      </p:sp>
      <p:sp>
        <p:nvSpPr>
          <p:cNvPr id="8" name="Google Shape;164;g7c553259d1_0_81"/>
          <p:cNvSpPr/>
          <p:nvPr/>
        </p:nvSpPr>
        <p:spPr>
          <a:xfrm>
            <a:off x="4534420" y="5718862"/>
            <a:ext cx="2789963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" name="Google Shape;168;g7c553259d1_0_81"/>
          <p:cNvSpPr/>
          <p:nvPr/>
        </p:nvSpPr>
        <p:spPr>
          <a:xfrm>
            <a:off x="1271339" y="1271965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0" name="Google Shape;169;g7c553259d1_0_81"/>
          <p:cNvGraphicFramePr/>
          <p:nvPr>
            <p:extLst/>
          </p:nvPr>
        </p:nvGraphicFramePr>
        <p:xfrm>
          <a:off x="8213589" y="4016684"/>
          <a:ext cx="2869750" cy="222072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smtClean="0">
                          <a:solidFill>
                            <a:schemeClr val="dk1"/>
                          </a:solidFill>
                        </a:rPr>
                        <a:t>해당 세미나존의 정보를 보이게 함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kb_user_w_semiZoneIntro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5753" y="1472067"/>
            <a:ext cx="6106121" cy="4867275"/>
          </a:xfrm>
          <a:prstGeom prst="rect">
            <a:avLst/>
          </a:prstGeom>
        </p:spPr>
      </p:pic>
      <p:sp>
        <p:nvSpPr>
          <p:cNvPr id="12" name="Google Shape;173;g7c553259d1_0_81"/>
          <p:cNvSpPr/>
          <p:nvPr/>
        </p:nvSpPr>
        <p:spPr>
          <a:xfrm>
            <a:off x="1606549" y="1668121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/>
          </p:nvPr>
        </p:nvGraphicFramePr>
        <p:xfrm>
          <a:off x="8213589" y="2811291"/>
          <a:ext cx="2666077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666077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kb_user_w_semiZoneIntro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93142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470648" y="195307"/>
            <a:ext cx="1093395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 예약 관리 흐름도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2810933" y="2937916"/>
            <a:ext cx="1845733" cy="8212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세미나예약관리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685800" y="2937908"/>
            <a:ext cx="1845733" cy="8212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tx1"/>
                </a:solidFill>
              </a:rPr>
              <a:t>마이페이지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953000" y="2937916"/>
            <a:ext cx="1845733" cy="8212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tx1"/>
                </a:solidFill>
              </a:rPr>
              <a:t>밋업예약관리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154334" y="2937912"/>
            <a:ext cx="1845733" cy="8212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이용후기관리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9389534" y="2937910"/>
            <a:ext cx="1845733" cy="8212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문의사항관리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5" name="직선 화살표 연결선 4"/>
          <p:cNvCxnSpPr>
            <a:stCxn id="6" idx="3"/>
            <a:endCxn id="3" idx="1"/>
          </p:cNvCxnSpPr>
          <p:nvPr/>
        </p:nvCxnSpPr>
        <p:spPr>
          <a:xfrm>
            <a:off x="2531533" y="3348542"/>
            <a:ext cx="279400" cy="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/>
          <p:nvPr/>
        </p:nvCxnSpPr>
        <p:spPr>
          <a:xfrm>
            <a:off x="4656666" y="3369707"/>
            <a:ext cx="279400" cy="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/>
          <p:nvPr/>
        </p:nvCxnSpPr>
        <p:spPr>
          <a:xfrm>
            <a:off x="6849532" y="3369715"/>
            <a:ext cx="279400" cy="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/>
          <p:nvPr/>
        </p:nvCxnSpPr>
        <p:spPr>
          <a:xfrm>
            <a:off x="9033932" y="3369731"/>
            <a:ext cx="321734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직사각형 19"/>
          <p:cNvSpPr/>
          <p:nvPr/>
        </p:nvSpPr>
        <p:spPr>
          <a:xfrm>
            <a:off x="4682066" y="4351838"/>
            <a:ext cx="2387600" cy="8974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>
                <a:solidFill>
                  <a:schemeClr val="tx1"/>
                </a:solidFill>
              </a:rPr>
              <a:t>MyPage</a:t>
            </a:r>
            <a:r>
              <a:rPr lang="en-US" altLang="ko-KR" dirty="0" smtClean="0">
                <a:solidFill>
                  <a:schemeClr val="tx1"/>
                </a:solidFill>
              </a:rPr>
              <a:t> Controller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81000" y="2633105"/>
            <a:ext cx="11430000" cy="31326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1761070" y="2002339"/>
            <a:ext cx="1117601" cy="3301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리스트조</a:t>
            </a:r>
            <a:r>
              <a:rPr lang="ko-KR" altLang="en-US" sz="1400" dirty="0"/>
              <a:t>회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3031069" y="2002339"/>
            <a:ext cx="1134536" cy="3301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상</a:t>
            </a:r>
            <a:r>
              <a:rPr lang="ko-KR" altLang="en-US" sz="1400" dirty="0"/>
              <a:t>세</a:t>
            </a:r>
            <a:r>
              <a:rPr lang="ko-KR" altLang="en-US" sz="1400" dirty="0" smtClean="0"/>
              <a:t>조회</a:t>
            </a:r>
            <a:endParaRPr lang="ko-KR" altLang="en-US" sz="1400" dirty="0"/>
          </a:p>
        </p:txBody>
      </p:sp>
      <p:sp>
        <p:nvSpPr>
          <p:cNvPr id="25" name="직사각형 24"/>
          <p:cNvSpPr/>
          <p:nvPr/>
        </p:nvSpPr>
        <p:spPr>
          <a:xfrm>
            <a:off x="4296836" y="2002339"/>
            <a:ext cx="1202267" cy="3344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삭제</a:t>
            </a:r>
            <a:r>
              <a:rPr lang="en-US" altLang="ko-KR" sz="1400" dirty="0" smtClean="0"/>
              <a:t>/</a:t>
            </a:r>
            <a:r>
              <a:rPr lang="ko-KR" altLang="en-US" sz="1400" dirty="0" smtClean="0"/>
              <a:t>수정</a:t>
            </a:r>
            <a:endParaRPr lang="ko-KR" altLang="en-US" sz="1400" dirty="0"/>
          </a:p>
        </p:txBody>
      </p:sp>
      <p:sp>
        <p:nvSpPr>
          <p:cNvPr id="23" name="TextBox 22"/>
          <p:cNvSpPr txBox="1"/>
          <p:nvPr/>
        </p:nvSpPr>
        <p:spPr>
          <a:xfrm>
            <a:off x="7374467" y="4351838"/>
            <a:ext cx="220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페이지 이동</a:t>
            </a:r>
            <a:endParaRPr lang="ko-KR" altLang="en-US" dirty="0"/>
          </a:p>
        </p:txBody>
      </p:sp>
      <p:cxnSp>
        <p:nvCxnSpPr>
          <p:cNvPr id="27" name="직선 화살표 연결선 26"/>
          <p:cNvCxnSpPr/>
          <p:nvPr/>
        </p:nvCxnSpPr>
        <p:spPr>
          <a:xfrm>
            <a:off x="2671233" y="2412971"/>
            <a:ext cx="359836" cy="4318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/>
          <p:nvPr/>
        </p:nvCxnSpPr>
        <p:spPr>
          <a:xfrm>
            <a:off x="3598337" y="2412971"/>
            <a:ext cx="0" cy="4318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/>
          <p:nvPr/>
        </p:nvCxnSpPr>
        <p:spPr>
          <a:xfrm flipH="1">
            <a:off x="4296836" y="2412971"/>
            <a:ext cx="601133" cy="4318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264" name="TextBox 11263"/>
          <p:cNvSpPr txBox="1"/>
          <p:nvPr/>
        </p:nvSpPr>
        <p:spPr>
          <a:xfrm>
            <a:off x="4936066" y="2448439"/>
            <a:ext cx="984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AJAX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73737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470648" y="195307"/>
            <a:ext cx="1093395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 예약 리스트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026" name="Picture 2" descr="C:\Users\ezen-033\Desktop\ppt\마이페이지세미나\세미나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648" y="1624744"/>
            <a:ext cx="8391634" cy="4629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9042400" y="1981200"/>
            <a:ext cx="2768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DOM</a:t>
            </a:r>
            <a:r>
              <a:rPr lang="ko-KR" altLang="en-US" dirty="0" smtClean="0"/>
              <a:t>이 모두 로딩 된 후</a:t>
            </a:r>
            <a:r>
              <a:rPr lang="en-US" altLang="ko-KR" dirty="0" smtClean="0"/>
              <a:t>, AJAX</a:t>
            </a:r>
            <a:r>
              <a:rPr lang="ko-KR" altLang="en-US" dirty="0" smtClean="0"/>
              <a:t>를 통해 받은 데이터를 이용해서 </a:t>
            </a:r>
            <a:r>
              <a:rPr lang="en-US" altLang="ko-KR" dirty="0" smtClean="0"/>
              <a:t>list </a:t>
            </a:r>
            <a:r>
              <a:rPr lang="ko-KR" altLang="en-US" dirty="0" smtClean="0"/>
              <a:t>로드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40925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470648" y="195307"/>
            <a:ext cx="1093395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 예약 리스트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수정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042400" y="1981200"/>
            <a:ext cx="2768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DOM</a:t>
            </a:r>
            <a:r>
              <a:rPr lang="ko-KR" altLang="en-US" dirty="0" smtClean="0"/>
              <a:t>이 모두 로딩 된 후</a:t>
            </a:r>
            <a:r>
              <a:rPr lang="en-US" altLang="ko-KR" dirty="0" smtClean="0"/>
              <a:t>, AJAX</a:t>
            </a:r>
            <a:r>
              <a:rPr lang="ko-KR" altLang="en-US" dirty="0" smtClean="0"/>
              <a:t>를 통해 받은 데이터를 이용해서 </a:t>
            </a:r>
            <a:r>
              <a:rPr lang="en-US" altLang="ko-KR" dirty="0" smtClean="0"/>
              <a:t>list </a:t>
            </a:r>
            <a:r>
              <a:rPr lang="ko-KR" altLang="en-US" dirty="0" smtClean="0"/>
              <a:t>로드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err="1" smtClean="0"/>
              <a:t>페이징</a:t>
            </a:r>
            <a:r>
              <a:rPr lang="ko-KR" altLang="en-US" dirty="0" smtClean="0"/>
              <a:t> 추가</a:t>
            </a:r>
            <a:endParaRPr lang="en-US" altLang="ko-KR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648" y="1571223"/>
            <a:ext cx="8106682" cy="498327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4234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470648" y="195307"/>
            <a:ext cx="1093395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 예약 리스트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937624" y="1642534"/>
            <a:ext cx="54669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DOM</a:t>
            </a:r>
            <a:r>
              <a:rPr lang="ko-KR" altLang="en-US" dirty="0" smtClean="0"/>
              <a:t>로딩 이후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xhr</a:t>
            </a:r>
            <a:r>
              <a:rPr lang="ko-KR" altLang="en-US" dirty="0" smtClean="0"/>
              <a:t>객체를 이용하여 리스트 데이터 요청</a:t>
            </a:r>
            <a:r>
              <a:rPr lang="en-US" altLang="ko-KR" dirty="0" smtClean="0"/>
              <a:t>,</a:t>
            </a:r>
            <a:r>
              <a:rPr lang="ko-KR" altLang="en-US" dirty="0" smtClean="0"/>
              <a:t> 데이터를 받아서 </a:t>
            </a:r>
            <a:r>
              <a:rPr lang="en-US" altLang="ko-KR" dirty="0" err="1" smtClean="0"/>
              <a:t>javascript</a:t>
            </a:r>
            <a:r>
              <a:rPr lang="ko-KR" altLang="en-US" dirty="0" smtClean="0"/>
              <a:t>의 </a:t>
            </a:r>
            <a:r>
              <a:rPr lang="en-US" altLang="ko-KR" dirty="0" err="1" smtClean="0"/>
              <a:t>createElement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appendChild</a:t>
            </a:r>
            <a:r>
              <a:rPr lang="ko-KR" altLang="en-US" dirty="0" smtClean="0"/>
              <a:t>를 이용해 </a:t>
            </a:r>
            <a:r>
              <a:rPr lang="en-US" altLang="ko-KR" dirty="0" smtClean="0"/>
              <a:t>list</a:t>
            </a:r>
            <a:r>
              <a:rPr lang="ko-KR" altLang="en-US" dirty="0" smtClean="0"/>
              <a:t>를 완성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3074" name="Picture 2" descr="C:\Users\ezen-033\Desktop\ppt\마이페이지세미나\세미나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128" y="1504421"/>
            <a:ext cx="4943475" cy="27813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ezen-033\Desktop\ppt\마이페이지세미나\세미나5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0847" y="2709332"/>
            <a:ext cx="3060529" cy="399732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0157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470648" y="195307"/>
            <a:ext cx="1093395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 예약 리스트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상세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635999" y="1905000"/>
            <a:ext cx="30564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리스트 클릭 시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모달창이</a:t>
            </a:r>
            <a:r>
              <a:rPr lang="ko-KR" altLang="en-US" dirty="0" smtClean="0"/>
              <a:t> 팝업 되며 해당 내용 로딩</a:t>
            </a:r>
            <a:endParaRPr lang="ko-KR" altLang="en-US" dirty="0"/>
          </a:p>
        </p:txBody>
      </p:sp>
      <p:pic>
        <p:nvPicPr>
          <p:cNvPr id="2050" name="Picture 2" descr="C:\Users\ezen-033\Desktop\ppt\마이페이지세미나\세미나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648" y="1537257"/>
            <a:ext cx="7937189" cy="4698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9903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470648" y="195307"/>
            <a:ext cx="1093395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 예약 리스트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상세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348133" y="1815531"/>
            <a:ext cx="342053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List</a:t>
            </a:r>
            <a:r>
              <a:rPr lang="ko-KR" altLang="en-US" dirty="0" smtClean="0"/>
              <a:t>를 만들 때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각 </a:t>
            </a:r>
            <a:r>
              <a:rPr lang="en-US" altLang="ko-KR" dirty="0" smtClean="0"/>
              <a:t>li Element</a:t>
            </a:r>
            <a:r>
              <a:rPr lang="ko-KR" altLang="en-US" dirty="0" smtClean="0"/>
              <a:t>의 속성에 </a:t>
            </a:r>
            <a:r>
              <a:rPr lang="en-US" altLang="ko-KR" dirty="0" smtClean="0"/>
              <a:t>JSON </a:t>
            </a:r>
            <a:r>
              <a:rPr lang="ko-KR" altLang="en-US" dirty="0" smtClean="0"/>
              <a:t>데이터를 저장</a:t>
            </a:r>
            <a:endParaRPr lang="en-US" altLang="ko-KR" dirty="0"/>
          </a:p>
          <a:p>
            <a:endParaRPr lang="en-US" altLang="ko-KR" dirty="0" smtClean="0"/>
          </a:p>
          <a:p>
            <a:r>
              <a:rPr lang="ko-KR" altLang="en-US" dirty="0" smtClean="0"/>
              <a:t>이후</a:t>
            </a:r>
            <a:r>
              <a:rPr lang="en-US" altLang="ko-KR" dirty="0"/>
              <a:t> </a:t>
            </a:r>
            <a:r>
              <a:rPr lang="ko-KR" altLang="en-US" dirty="0" smtClean="0"/>
              <a:t>상세정보를 확인 시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db</a:t>
            </a:r>
            <a:r>
              <a:rPr lang="ko-KR" altLang="en-US" dirty="0" smtClean="0"/>
              <a:t>에 또 접속하지 않고 내용 로딩</a:t>
            </a:r>
            <a:endParaRPr lang="ko-KR" altLang="en-US" dirty="0"/>
          </a:p>
        </p:txBody>
      </p:sp>
      <p:pic>
        <p:nvPicPr>
          <p:cNvPr id="4098" name="Picture 2" descr="C:\Users\ezen-033\Desktop\ppt\마이페이지세미나\세미나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739" y="1684098"/>
            <a:ext cx="7697788" cy="43624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550332" y="5355166"/>
            <a:ext cx="2184401" cy="19896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2589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470648" y="195307"/>
            <a:ext cx="1093395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 예약 리스트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상세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017933" y="1815531"/>
            <a:ext cx="37507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상세정보 로딩 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속성에 저장해놨던 </a:t>
            </a:r>
            <a:r>
              <a:rPr lang="en-US" altLang="ko-KR" dirty="0" smtClean="0"/>
              <a:t>JSON</a:t>
            </a:r>
            <a:r>
              <a:rPr lang="ko-KR" altLang="en-US" dirty="0" smtClean="0"/>
              <a:t>데이터를 통해서</a:t>
            </a:r>
            <a:endParaRPr lang="en-US" altLang="ko-KR" dirty="0" smtClean="0"/>
          </a:p>
          <a:p>
            <a:r>
              <a:rPr lang="ko-KR" altLang="en-US" dirty="0" smtClean="0"/>
              <a:t>내용 변경</a:t>
            </a:r>
            <a:endParaRPr lang="ko-KR" altLang="en-US" dirty="0"/>
          </a:p>
        </p:txBody>
      </p:sp>
      <p:pic>
        <p:nvPicPr>
          <p:cNvPr id="5122" name="Picture 2" descr="C:\Users\ezen-033\Desktop\ppt\마이페이지세미나\세미나7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448" y="1883264"/>
            <a:ext cx="6888343" cy="24026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2794000" y="3623733"/>
            <a:ext cx="1947333" cy="39793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262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470648" y="195307"/>
            <a:ext cx="1093395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 예약 리스트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삭제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6146" name="Picture 2" descr="C:\Users\ezen-033\Desktop\ppt\마이페이지세미나\삭제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242" y="2018761"/>
            <a:ext cx="4969975" cy="355653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ezen-033\Desktop\ppt\마이페이지세미나\삭제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1459" y="1557329"/>
            <a:ext cx="5379218" cy="447940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1132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470648" y="195307"/>
            <a:ext cx="1093395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 예약 리스트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삭제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7170" name="Picture 2" descr="C:\Users\ezen-033\Desktop\ppt\마이페이지세미나\삭제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032" y="1930927"/>
            <a:ext cx="6726238" cy="39147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2954867" y="2819400"/>
            <a:ext cx="3462866" cy="304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8026400" y="2345267"/>
            <a:ext cx="33104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SemiDelete.java</a:t>
            </a:r>
            <a:r>
              <a:rPr lang="ko-KR" altLang="en-US" dirty="0" smtClean="0"/>
              <a:t>로 </a:t>
            </a:r>
            <a:r>
              <a:rPr lang="en-US" altLang="ko-KR" dirty="0" smtClean="0"/>
              <a:t>code</a:t>
            </a:r>
            <a:r>
              <a:rPr lang="ko-KR" altLang="en-US" dirty="0" smtClean="0"/>
              <a:t>번호를 넘김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56104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470648" y="195307"/>
            <a:ext cx="1093395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 예약 리스트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삭제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026400" y="2345267"/>
            <a:ext cx="331046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SemiDelete.java</a:t>
            </a:r>
            <a:r>
              <a:rPr lang="ko-KR" altLang="en-US" dirty="0" smtClean="0"/>
              <a:t>로 </a:t>
            </a:r>
            <a:r>
              <a:rPr lang="en-US" altLang="ko-KR" dirty="0" smtClean="0"/>
              <a:t>code</a:t>
            </a:r>
            <a:r>
              <a:rPr lang="ko-KR" altLang="en-US" dirty="0" smtClean="0"/>
              <a:t>번호를 넘김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Dao</a:t>
            </a:r>
            <a:r>
              <a:rPr lang="ko-KR" altLang="en-US" dirty="0" smtClean="0"/>
              <a:t>에서 삭제작업 진행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삭제 결과 반환</a:t>
            </a:r>
            <a:endParaRPr lang="ko-KR" altLang="en-US" dirty="0"/>
          </a:p>
        </p:txBody>
      </p:sp>
      <p:pic>
        <p:nvPicPr>
          <p:cNvPr id="8194" name="Picture 2" descr="C:\Users\ezen-033\Desktop\ppt\마이페이지세미나\삭제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241" y="1655313"/>
            <a:ext cx="7414495" cy="194155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96241" y="1255782"/>
            <a:ext cx="1938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SemiDelete.java</a:t>
            </a:r>
            <a:endParaRPr lang="ko-KR" altLang="en-US" dirty="0"/>
          </a:p>
        </p:txBody>
      </p:sp>
      <p:pic>
        <p:nvPicPr>
          <p:cNvPr id="8197" name="Picture 5" descr="C:\Users\ezen-033\Desktop\ppt\마이페이지세미나\삭제7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370" y="3596869"/>
            <a:ext cx="6323205" cy="2967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1083642" y="3200673"/>
            <a:ext cx="1938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SeminarDao.java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583267" y="3596869"/>
            <a:ext cx="821266" cy="2554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1105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500"/>
              <a:defRPr/>
            </a:pPr>
            <a:r>
              <a:rPr lang="en-US" altLang="ko-KR" sz="4000" b="0" smtClean="0"/>
              <a:t>[</a:t>
            </a:r>
            <a:r>
              <a:rPr lang="ko-KR" altLang="en-US" sz="4000" b="0" smtClean="0"/>
              <a:t>화면구현</a:t>
            </a:r>
            <a:r>
              <a:rPr lang="en-US" altLang="ko-KR" sz="4000" b="0" smtClean="0"/>
              <a:t>] </a:t>
            </a:r>
            <a:r>
              <a:rPr lang="ko-KR" altLang="en-US" sz="4000" b="0" smtClean="0"/>
              <a:t>사용자 </a:t>
            </a:r>
            <a:r>
              <a:rPr lang="en-US" altLang="ko-KR" sz="4000" b="0" smtClean="0"/>
              <a:t>– </a:t>
            </a:r>
            <a:r>
              <a:rPr lang="ko-KR" altLang="en-US" sz="4000" b="0" smtClean="0"/>
              <a:t>웹 </a:t>
            </a:r>
            <a:r>
              <a:rPr lang="en-US" altLang="ko-KR" sz="4000" b="0" smtClean="0"/>
              <a:t>- </a:t>
            </a:r>
            <a:r>
              <a:rPr lang="ko-KR" altLang="en-US" sz="4000" b="0" smtClean="0"/>
              <a:t>세미나존 정보</a:t>
            </a:r>
            <a:endParaRPr lang="ko-KR" altLang="en-US" sz="4000" b="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470" y="4069492"/>
            <a:ext cx="5247503" cy="2506830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5462" y="1485895"/>
            <a:ext cx="6334125" cy="2952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5462" y="2093474"/>
            <a:ext cx="5606235" cy="13620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5462" y="3698017"/>
            <a:ext cx="6046184" cy="7429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85462" y="4658243"/>
            <a:ext cx="4791075" cy="4857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9918" y="1222852"/>
            <a:ext cx="4927302" cy="2537327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017861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470648" y="195307"/>
            <a:ext cx="1093395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 예약 리스트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삭제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9218" name="Picture 2" descr="C:\Users\ezen-033\Desktop\ppt\마이페이지세미나\삭제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069" y="2326450"/>
            <a:ext cx="3315998" cy="108057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C:\Users\ezen-033\Desktop\ppt\마이페이지세미나\삭제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6629" y="2297585"/>
            <a:ext cx="6726238" cy="39147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50069" y="1752600"/>
            <a:ext cx="2426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삭제 결과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356629" y="1681665"/>
            <a:ext cx="2142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결과에 따른 작업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8960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057464032"/>
              </p:ext>
            </p:extLst>
          </p:nvPr>
        </p:nvGraphicFramePr>
        <p:xfrm>
          <a:off x="8809515" y="3206119"/>
          <a:ext cx="2952330" cy="162678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err="1" smtClean="0"/>
                        <a:t>밋업</a:t>
                      </a:r>
                      <a:r>
                        <a:rPr lang="ko-KR" altLang="en-US" sz="1300" b="0" u="none" strike="noStrike" cap="none" dirty="0" smtClean="0"/>
                        <a:t> 예약</a:t>
                      </a:r>
                      <a:r>
                        <a:rPr lang="ko-KR" altLang="en-US" sz="1300" b="0" u="none" strike="noStrike" cap="none" baseline="0" dirty="0" smtClean="0"/>
                        <a:t> 리스트를 확인할 수 있음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해당하는 </a:t>
                      </a:r>
                      <a:r>
                        <a:rPr lang="ko-KR" altLang="en-US" sz="1300" b="0" u="none" strike="noStrike" cap="none" dirty="0" err="1" smtClean="0"/>
                        <a:t>밋업의</a:t>
                      </a:r>
                      <a:r>
                        <a:rPr lang="ko-KR" altLang="en-US" sz="1300" b="0" u="none" strike="noStrike" cap="none" dirty="0" smtClean="0"/>
                        <a:t> 리스트가 불러와지고 클릭 시 </a:t>
                      </a:r>
                      <a:r>
                        <a:rPr lang="ko-KR" altLang="en-US" sz="1300" b="0" u="none" strike="noStrike" cap="none" dirty="0" err="1" smtClean="0"/>
                        <a:t>모달창을</a:t>
                      </a:r>
                      <a:r>
                        <a:rPr lang="ko-KR" altLang="en-US" sz="1300" b="0" u="none" strike="noStrike" cap="none" dirty="0" smtClean="0"/>
                        <a:t> 통해 정보 확인 가능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914400" y="1353670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15035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밋</a:t>
            </a:r>
            <a:r>
              <a:rPr lang="ko-KR" altLang="en-US" dirty="0" err="1"/>
              <a:t>업</a:t>
            </a:r>
            <a:r>
              <a:rPr lang="ko-KR" altLang="en-US" dirty="0" smtClean="0"/>
              <a:t> 예약 리스트</a:t>
            </a:r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1541929" y="3065929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541928" y="3074894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세미나명</a:t>
            </a:r>
            <a:r>
              <a:rPr lang="ko-KR" altLang="en-US" sz="1200" dirty="0" smtClean="0">
                <a:solidFill>
                  <a:schemeClr val="tx1"/>
                </a:solidFill>
              </a:rPr>
              <a:t>       장소        날짜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</a:rPr>
              <a:t>      </a:t>
            </a:r>
            <a:r>
              <a:rPr lang="ko-KR" altLang="en-US" sz="1200" dirty="0" smtClean="0">
                <a:solidFill>
                  <a:schemeClr val="tx1"/>
                </a:solidFill>
              </a:rPr>
              <a:t>시간          신청자 수          결제상태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402975" y="3572453"/>
            <a:ext cx="277906" cy="2644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8466131"/>
              </p:ext>
            </p:extLst>
          </p:nvPr>
        </p:nvGraphicFramePr>
        <p:xfrm>
          <a:off x="9028758" y="1972705"/>
          <a:ext cx="2739907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39907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hj_user_w_myPage_meetup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밋업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예약 리스트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9393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68058799"/>
              </p:ext>
            </p:extLst>
          </p:nvPr>
        </p:nvGraphicFramePr>
        <p:xfrm>
          <a:off x="8894182" y="2988166"/>
          <a:ext cx="2952330" cy="182490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예약한 세미나의 상세정보를 확인할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게스트는 참여를 취소할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914400" y="1353670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15035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밋</a:t>
            </a:r>
            <a:r>
              <a:rPr lang="ko-KR" altLang="en-US" dirty="0" err="1"/>
              <a:t>업</a:t>
            </a:r>
            <a:r>
              <a:rPr lang="ko-KR" altLang="en-US" dirty="0" smtClean="0"/>
              <a:t> 예약 리스트</a:t>
            </a:r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1541929" y="3065929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541928" y="3074894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세미나명</a:t>
            </a:r>
            <a:r>
              <a:rPr lang="ko-KR" altLang="en-US" sz="1200" dirty="0" smtClean="0">
                <a:solidFill>
                  <a:schemeClr val="tx1"/>
                </a:solidFill>
              </a:rPr>
              <a:t>       장소        날짜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</a:rPr>
              <a:t>      </a:t>
            </a:r>
            <a:r>
              <a:rPr lang="ko-KR" altLang="en-US" sz="1200" dirty="0" smtClean="0">
                <a:solidFill>
                  <a:schemeClr val="tx1"/>
                </a:solidFill>
              </a:rPr>
              <a:t>시간          신청자 수          결제상태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680882" y="1818037"/>
            <a:ext cx="5356412" cy="403771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828800" y="2095495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/>
              <a:t>밋</a:t>
            </a:r>
            <a:r>
              <a:rPr lang="ko-KR" altLang="en-US" sz="1200" dirty="0" err="1"/>
              <a:t>업</a:t>
            </a:r>
            <a:r>
              <a:rPr lang="ko-KR" altLang="en-US" sz="1200" dirty="0" err="1" smtClean="0"/>
              <a:t>명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19" name="TextBox 18"/>
          <p:cNvSpPr txBox="1"/>
          <p:nvPr/>
        </p:nvSpPr>
        <p:spPr>
          <a:xfrm>
            <a:off x="1828800" y="2581166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mtClean="0"/>
              <a:t>장</a:t>
            </a:r>
            <a:r>
              <a:rPr lang="ko-KR" altLang="en-US" sz="1200"/>
              <a:t>소</a:t>
            </a:r>
            <a:r>
              <a:rPr lang="ko-KR" altLang="en-US" sz="120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1" name="TextBox 20"/>
          <p:cNvSpPr txBox="1"/>
          <p:nvPr/>
        </p:nvSpPr>
        <p:spPr>
          <a:xfrm>
            <a:off x="1828800" y="329004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시</a:t>
            </a:r>
            <a:r>
              <a:rPr lang="ko-KR" altLang="en-US" sz="1200" dirty="0"/>
              <a:t>간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2" name="TextBox 21"/>
          <p:cNvSpPr txBox="1"/>
          <p:nvPr/>
        </p:nvSpPr>
        <p:spPr>
          <a:xfrm>
            <a:off x="1828800" y="2936394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날</a:t>
            </a:r>
            <a:r>
              <a:rPr lang="ko-KR" altLang="en-US" sz="1200" dirty="0"/>
              <a:t>짜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3" name="TextBox 22"/>
          <p:cNvSpPr txBox="1"/>
          <p:nvPr/>
        </p:nvSpPr>
        <p:spPr>
          <a:xfrm>
            <a:off x="1828800" y="3698393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신청자 수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4" name="TextBox 23"/>
          <p:cNvSpPr txBox="1"/>
          <p:nvPr/>
        </p:nvSpPr>
        <p:spPr>
          <a:xfrm>
            <a:off x="1828800" y="416455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결제상태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6642846" y="1926512"/>
            <a:ext cx="286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X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3928782" y="5414682"/>
            <a:ext cx="515472" cy="304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취소</a:t>
            </a:r>
            <a:endParaRPr lang="ko-KR" altLang="en-US" sz="1100" dirty="0"/>
          </a:p>
        </p:txBody>
      </p:sp>
      <p:sp>
        <p:nvSpPr>
          <p:cNvPr id="11" name="직사각형 10"/>
          <p:cNvSpPr/>
          <p:nvPr/>
        </p:nvSpPr>
        <p:spPr>
          <a:xfrm>
            <a:off x="1828800" y="1884367"/>
            <a:ext cx="215153" cy="22681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8708641"/>
              </p:ext>
            </p:extLst>
          </p:nvPr>
        </p:nvGraphicFramePr>
        <p:xfrm>
          <a:off x="9088025" y="1972372"/>
          <a:ext cx="2739907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39907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hj_user_w_myPage_meetup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밋업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예약 리스트 상세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게스트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87865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868946191"/>
              </p:ext>
            </p:extLst>
          </p:nvPr>
        </p:nvGraphicFramePr>
        <p:xfrm>
          <a:off x="8809514" y="2687466"/>
          <a:ext cx="2952330" cy="261738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6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문의사항을 관리하는 페이지로 크게 문의한 것과 문의 받은 내용을 분류하여 확인할 수 있고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문의한 것을 확인하는 경우 어떤 대상에 대해 확인하는 것인지 확인하고 답변상태를 확인할</a:t>
                      </a:r>
                      <a:r>
                        <a:rPr lang="ko-KR" altLang="en-US" sz="1300" b="0" u="none" strike="noStrike" cap="none" baseline="0" dirty="0" smtClean="0"/>
                        <a:t> </a:t>
                      </a:r>
                      <a:r>
                        <a:rPr lang="ko-KR" altLang="en-US" sz="1300" b="0" u="none" strike="noStrike" cap="none" baseline="0" dirty="0" err="1" smtClean="0"/>
                        <a:t>수있다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해당하는 문의를 클릭하면 </a:t>
                      </a:r>
                      <a:r>
                        <a:rPr lang="ko-KR" altLang="en-US" sz="1300" b="0" u="none" strike="noStrike" cap="none" dirty="0" err="1" smtClean="0"/>
                        <a:t>모달창을</a:t>
                      </a:r>
                      <a:r>
                        <a:rPr lang="ko-KR" altLang="en-US" sz="1300" b="0" u="none" strike="noStrike" cap="none" dirty="0" smtClean="0"/>
                        <a:t> 통해서 상세정보를 확인할 수 있다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914400" y="1353670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47301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문의사항 관리</a:t>
            </a:r>
            <a:endParaRPr lang="ko-KR" altLang="en-US" dirty="0"/>
          </a:p>
        </p:txBody>
      </p:sp>
      <p:grpSp>
        <p:nvGrpSpPr>
          <p:cNvPr id="13" name="그룹 12"/>
          <p:cNvGrpSpPr/>
          <p:nvPr/>
        </p:nvGrpSpPr>
        <p:grpSpPr>
          <a:xfrm>
            <a:off x="5272238" y="1836640"/>
            <a:ext cx="1541929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세미나</a:t>
              </a:r>
              <a:r>
                <a:rPr lang="ko-KR" altLang="en-US" sz="1400" dirty="0" err="1">
                  <a:solidFill>
                    <a:schemeClr val="tx1"/>
                  </a:solidFill>
                </a:rPr>
                <a:t>존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5272238" y="2198586"/>
            <a:ext cx="1541928" cy="95250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err="1" smtClean="0">
                <a:solidFill>
                  <a:schemeClr val="tx1"/>
                </a:solidFill>
              </a:rPr>
              <a:t>QnA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err="1" smtClean="0">
                <a:solidFill>
                  <a:schemeClr val="tx1"/>
                </a:solidFill>
              </a:rPr>
              <a:t>세미나존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세미나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err="1" smtClean="0">
                <a:solidFill>
                  <a:schemeClr val="tx1"/>
                </a:solidFill>
              </a:rPr>
              <a:t>밋업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649503" y="3164533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658473" y="3164533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  제목               날짜                  문의 대상                     답변상태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777573" y="3704673"/>
            <a:ext cx="277906" cy="2644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grpSp>
        <p:nvGrpSpPr>
          <p:cNvPr id="18" name="그룹 17"/>
          <p:cNvGrpSpPr/>
          <p:nvPr/>
        </p:nvGrpSpPr>
        <p:grpSpPr>
          <a:xfrm>
            <a:off x="6814166" y="1850069"/>
            <a:ext cx="1196789" cy="367553"/>
            <a:chOff x="5585012" y="2095495"/>
            <a:chExt cx="1541929" cy="367553"/>
          </a:xfrm>
        </p:grpSpPr>
        <p:sp>
          <p:nvSpPr>
            <p:cNvPr id="19" name="직사각형 1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문의 한 것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0" name="이등변 삼각형 19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직사각형 20"/>
          <p:cNvSpPr/>
          <p:nvPr/>
        </p:nvSpPr>
        <p:spPr>
          <a:xfrm>
            <a:off x="6814164" y="2225463"/>
            <a:ext cx="1196789" cy="5446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문의 한 것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문의 받은 것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4707353"/>
              </p:ext>
            </p:extLst>
          </p:nvPr>
        </p:nvGraphicFramePr>
        <p:xfrm>
          <a:off x="9020291" y="1731967"/>
          <a:ext cx="2739907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39907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hj_user_w_myPage_qna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문의사항 관리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한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것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50267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914400" y="1353670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47301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문의사항 관리</a:t>
            </a:r>
            <a:endParaRPr lang="ko-KR" altLang="en-US" dirty="0"/>
          </a:p>
        </p:txBody>
      </p:sp>
      <p:grpSp>
        <p:nvGrpSpPr>
          <p:cNvPr id="13" name="그룹 12"/>
          <p:cNvGrpSpPr/>
          <p:nvPr/>
        </p:nvGrpSpPr>
        <p:grpSpPr>
          <a:xfrm>
            <a:off x="5272238" y="1836640"/>
            <a:ext cx="1541929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세미나</a:t>
              </a:r>
              <a:r>
                <a:rPr lang="ko-KR" altLang="en-US" sz="1400" dirty="0" err="1">
                  <a:solidFill>
                    <a:schemeClr val="tx1"/>
                  </a:solidFill>
                </a:rPr>
                <a:t>존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5272238" y="2198586"/>
            <a:ext cx="1541928" cy="95250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err="1" smtClean="0">
                <a:solidFill>
                  <a:schemeClr val="tx1"/>
                </a:solidFill>
              </a:rPr>
              <a:t>QnA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err="1" smtClean="0">
                <a:solidFill>
                  <a:schemeClr val="tx1"/>
                </a:solidFill>
              </a:rPr>
              <a:t>세미나존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세미나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err="1" smtClean="0">
                <a:solidFill>
                  <a:schemeClr val="tx1"/>
                </a:solidFill>
              </a:rPr>
              <a:t>밋업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649503" y="3164533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658473" y="3164533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  제목               날짜                  문의 대상                     답변상태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6814166" y="1850069"/>
            <a:ext cx="1196789" cy="367553"/>
            <a:chOff x="5585012" y="2095495"/>
            <a:chExt cx="1541929" cy="367553"/>
          </a:xfrm>
        </p:grpSpPr>
        <p:sp>
          <p:nvSpPr>
            <p:cNvPr id="19" name="직사각형 1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문의 한 것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0" name="이등변 삼각형 19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직사각형 20"/>
          <p:cNvSpPr/>
          <p:nvPr/>
        </p:nvSpPr>
        <p:spPr>
          <a:xfrm>
            <a:off x="6814164" y="2225462"/>
            <a:ext cx="1196789" cy="5497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문의 한 것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문의 받은 것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680882" y="1818037"/>
            <a:ext cx="5356412" cy="403771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1828800" y="2095495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제</a:t>
            </a:r>
            <a:r>
              <a:rPr lang="ko-KR" altLang="en-US" sz="1200" dirty="0"/>
              <a:t>목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5" name="TextBox 24"/>
          <p:cNvSpPr txBox="1"/>
          <p:nvPr/>
        </p:nvSpPr>
        <p:spPr>
          <a:xfrm>
            <a:off x="1875867" y="283618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시</a:t>
            </a:r>
            <a:r>
              <a:rPr lang="ko-KR" altLang="en-US" sz="1200" dirty="0"/>
              <a:t>간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6" name="TextBox 25"/>
          <p:cNvSpPr txBox="1"/>
          <p:nvPr/>
        </p:nvSpPr>
        <p:spPr>
          <a:xfrm>
            <a:off x="1866897" y="2498230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날</a:t>
            </a:r>
            <a:r>
              <a:rPr lang="ko-KR" altLang="en-US" sz="1200" dirty="0"/>
              <a:t>짜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8" name="TextBox 27"/>
          <p:cNvSpPr txBox="1"/>
          <p:nvPr/>
        </p:nvSpPr>
        <p:spPr>
          <a:xfrm>
            <a:off x="1828800" y="416455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답변내</a:t>
            </a:r>
            <a:r>
              <a:rPr lang="ko-KR" altLang="en-US" sz="1200" dirty="0"/>
              <a:t>용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9" name="직사각형 28"/>
          <p:cNvSpPr/>
          <p:nvPr/>
        </p:nvSpPr>
        <p:spPr>
          <a:xfrm>
            <a:off x="3928782" y="5414682"/>
            <a:ext cx="515472" cy="304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확</a:t>
            </a:r>
            <a:r>
              <a:rPr lang="ko-KR" altLang="en-US" sz="1100" dirty="0"/>
              <a:t>인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875867" y="3602889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내용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33" name="TextBox 32"/>
          <p:cNvSpPr txBox="1"/>
          <p:nvPr/>
        </p:nvSpPr>
        <p:spPr>
          <a:xfrm>
            <a:off x="1875867" y="3164533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문의 대상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34" name="TextBox 33"/>
          <p:cNvSpPr txBox="1"/>
          <p:nvPr/>
        </p:nvSpPr>
        <p:spPr>
          <a:xfrm>
            <a:off x="6642846" y="1926512"/>
            <a:ext cx="286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X</a:t>
            </a:r>
            <a:endParaRPr lang="ko-KR" altLang="en-US" dirty="0"/>
          </a:p>
        </p:txBody>
      </p:sp>
      <p:graphicFrame>
        <p:nvGraphicFramePr>
          <p:cNvPr id="35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012062206"/>
              </p:ext>
            </p:extLst>
          </p:nvPr>
        </p:nvGraphicFramePr>
        <p:xfrm>
          <a:off x="8758715" y="3219148"/>
          <a:ext cx="2952330" cy="8077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6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내가 문의한 내용의 상세를 확인 할 수 있다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31" name="표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8400315"/>
              </p:ext>
            </p:extLst>
          </p:nvPr>
        </p:nvGraphicFramePr>
        <p:xfrm>
          <a:off x="8961025" y="1973435"/>
          <a:ext cx="2739907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39907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hj_user_w_myPage_qna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7" name="직사각형 26"/>
          <p:cNvSpPr/>
          <p:nvPr/>
        </p:nvSpPr>
        <p:spPr>
          <a:xfrm>
            <a:off x="1727944" y="1802979"/>
            <a:ext cx="277906" cy="2644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문의사항 관리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한 것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상세 페이지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13519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1603177276"/>
              </p:ext>
            </p:extLst>
          </p:nvPr>
        </p:nvGraphicFramePr>
        <p:xfrm>
          <a:off x="8868782" y="3065088"/>
          <a:ext cx="2952330" cy="182490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6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문의 받은 것을 확인하는 페이지로 어떤 대상에 대해 문의했는지 보여준다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해당하는 세미나의 리스트가 불러와지고 클릭 시 </a:t>
                      </a:r>
                      <a:r>
                        <a:rPr lang="ko-KR" altLang="en-US" sz="1300" b="0" u="none" strike="noStrike" cap="none" dirty="0" err="1" smtClean="0"/>
                        <a:t>모달창을</a:t>
                      </a:r>
                      <a:r>
                        <a:rPr lang="ko-KR" altLang="en-US" sz="1300" b="0" u="none" strike="noStrike" cap="none" dirty="0" smtClean="0"/>
                        <a:t> 통해 정보 확인 가능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914400" y="1353670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47301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문의사항 관리</a:t>
            </a:r>
            <a:endParaRPr lang="ko-KR" altLang="en-US" dirty="0"/>
          </a:p>
        </p:txBody>
      </p:sp>
      <p:grpSp>
        <p:nvGrpSpPr>
          <p:cNvPr id="13" name="그룹 12"/>
          <p:cNvGrpSpPr/>
          <p:nvPr/>
        </p:nvGrpSpPr>
        <p:grpSpPr>
          <a:xfrm>
            <a:off x="5119833" y="1836640"/>
            <a:ext cx="1541929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세미나</a:t>
              </a:r>
              <a:r>
                <a:rPr lang="ko-KR" altLang="en-US" sz="1400" dirty="0" err="1">
                  <a:solidFill>
                    <a:schemeClr val="tx1"/>
                  </a:solidFill>
                </a:rPr>
                <a:t>존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5119833" y="2198586"/>
            <a:ext cx="1541928" cy="95250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err="1" smtClean="0">
                <a:solidFill>
                  <a:schemeClr val="tx1"/>
                </a:solidFill>
              </a:rPr>
              <a:t>QnA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err="1" smtClean="0">
                <a:solidFill>
                  <a:schemeClr val="tx1"/>
                </a:solidFill>
              </a:rPr>
              <a:t>세미나존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세미나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err="1" smtClean="0">
                <a:solidFill>
                  <a:schemeClr val="tx1"/>
                </a:solidFill>
              </a:rPr>
              <a:t>밋업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649503" y="3164533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658473" y="3164533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  제목               날짜                  문의대상    </a:t>
            </a:r>
            <a:r>
              <a:rPr lang="en-US" altLang="ko-KR" sz="1200" dirty="0" smtClean="0">
                <a:solidFill>
                  <a:schemeClr val="tx1"/>
                </a:solidFill>
              </a:rPr>
              <a:t> </a:t>
            </a:r>
            <a:r>
              <a:rPr lang="ko-KR" altLang="en-US" sz="1200" dirty="0" smtClean="0">
                <a:solidFill>
                  <a:schemeClr val="tx1"/>
                </a:solidFill>
              </a:rPr>
              <a:t>                  답변상태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691120" y="3777982"/>
            <a:ext cx="277906" cy="2644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grpSp>
        <p:nvGrpSpPr>
          <p:cNvPr id="18" name="그룹 17"/>
          <p:cNvGrpSpPr/>
          <p:nvPr/>
        </p:nvGrpSpPr>
        <p:grpSpPr>
          <a:xfrm>
            <a:off x="6661762" y="1850069"/>
            <a:ext cx="1406469" cy="367553"/>
            <a:chOff x="5585012" y="2095495"/>
            <a:chExt cx="1812078" cy="367553"/>
          </a:xfrm>
        </p:grpSpPr>
        <p:sp>
          <p:nvSpPr>
            <p:cNvPr id="19" name="직사각형 18"/>
            <p:cNvSpPr/>
            <p:nvPr/>
          </p:nvSpPr>
          <p:spPr>
            <a:xfrm>
              <a:off x="5585012" y="2095495"/>
              <a:ext cx="1812078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smtClean="0">
                  <a:solidFill>
                    <a:schemeClr val="tx1"/>
                  </a:solidFill>
                </a:rPr>
                <a:t>문의 받은 </a:t>
              </a:r>
              <a:r>
                <a:rPr lang="ko-KR" altLang="en-US" sz="1400" dirty="0" smtClean="0">
                  <a:solidFill>
                    <a:schemeClr val="tx1"/>
                  </a:solidFill>
                </a:rPr>
                <a:t>것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0" name="이등변 삼각형 19"/>
            <p:cNvSpPr/>
            <p:nvPr/>
          </p:nvSpPr>
          <p:spPr>
            <a:xfrm flipV="1">
              <a:off x="7126937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직사각형 20"/>
          <p:cNvSpPr/>
          <p:nvPr/>
        </p:nvSpPr>
        <p:spPr>
          <a:xfrm>
            <a:off x="6661759" y="2225462"/>
            <a:ext cx="1406472" cy="478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문의 한 것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문의 받은 것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6549305"/>
              </p:ext>
            </p:extLst>
          </p:nvPr>
        </p:nvGraphicFramePr>
        <p:xfrm>
          <a:off x="8969492" y="2069693"/>
          <a:ext cx="2739907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39907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hj_user_w_myPage_qna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2" name="TextBox 21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문의사항 관리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받은 것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06120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965443" y="1374813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47301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문의사항 관리</a:t>
            </a:r>
            <a:endParaRPr lang="ko-KR" altLang="en-US" dirty="0"/>
          </a:p>
        </p:txBody>
      </p:sp>
      <p:grpSp>
        <p:nvGrpSpPr>
          <p:cNvPr id="13" name="그룹 12"/>
          <p:cNvGrpSpPr/>
          <p:nvPr/>
        </p:nvGrpSpPr>
        <p:grpSpPr>
          <a:xfrm>
            <a:off x="5119833" y="1836640"/>
            <a:ext cx="1541929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세미나</a:t>
              </a:r>
              <a:r>
                <a:rPr lang="ko-KR" altLang="en-US" sz="1400" dirty="0" err="1">
                  <a:solidFill>
                    <a:schemeClr val="tx1"/>
                  </a:solidFill>
                </a:rPr>
                <a:t>존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5119833" y="2198586"/>
            <a:ext cx="1541928" cy="95250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err="1" smtClean="0">
                <a:solidFill>
                  <a:schemeClr val="tx1"/>
                </a:solidFill>
              </a:rPr>
              <a:t>QnA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err="1" smtClean="0">
                <a:solidFill>
                  <a:schemeClr val="tx1"/>
                </a:solidFill>
              </a:rPr>
              <a:t>세미나존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세미나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err="1" smtClean="0">
                <a:solidFill>
                  <a:schemeClr val="tx1"/>
                </a:solidFill>
              </a:rPr>
              <a:t>밋업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649503" y="3164533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658473" y="3164533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  제목               날짜                  문의한 사람</a:t>
            </a:r>
            <a:r>
              <a:rPr lang="en-US" altLang="ko-KR" sz="1200" dirty="0" smtClean="0">
                <a:solidFill>
                  <a:schemeClr val="tx1"/>
                </a:solidFill>
              </a:rPr>
              <a:t>ID </a:t>
            </a:r>
            <a:r>
              <a:rPr lang="ko-KR" altLang="en-US" sz="1200" dirty="0" smtClean="0">
                <a:solidFill>
                  <a:schemeClr val="tx1"/>
                </a:solidFill>
              </a:rPr>
              <a:t>                  답변상태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6661762" y="1850069"/>
            <a:ext cx="1406469" cy="367553"/>
            <a:chOff x="5585012" y="2095495"/>
            <a:chExt cx="1812078" cy="367553"/>
          </a:xfrm>
        </p:grpSpPr>
        <p:sp>
          <p:nvSpPr>
            <p:cNvPr id="19" name="직사각형 18"/>
            <p:cNvSpPr/>
            <p:nvPr/>
          </p:nvSpPr>
          <p:spPr>
            <a:xfrm>
              <a:off x="5585012" y="2095495"/>
              <a:ext cx="1812078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smtClean="0">
                  <a:solidFill>
                    <a:schemeClr val="tx1"/>
                  </a:solidFill>
                </a:rPr>
                <a:t>문의 받은 </a:t>
              </a:r>
              <a:r>
                <a:rPr lang="ko-KR" altLang="en-US" sz="1400" dirty="0" smtClean="0">
                  <a:solidFill>
                    <a:schemeClr val="tx1"/>
                  </a:solidFill>
                </a:rPr>
                <a:t>것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0" name="이등변 삼각형 19"/>
            <p:cNvSpPr/>
            <p:nvPr/>
          </p:nvSpPr>
          <p:spPr>
            <a:xfrm flipV="1">
              <a:off x="7126937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직사각형 20"/>
          <p:cNvSpPr/>
          <p:nvPr/>
        </p:nvSpPr>
        <p:spPr>
          <a:xfrm>
            <a:off x="6661759" y="2225462"/>
            <a:ext cx="1406472" cy="5497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문의 한 것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문의 받은 것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680882" y="1818037"/>
            <a:ext cx="5356412" cy="403771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1828800" y="2095495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제</a:t>
            </a:r>
            <a:r>
              <a:rPr lang="ko-KR" altLang="en-US" sz="1200" dirty="0"/>
              <a:t>목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4" name="TextBox 23"/>
          <p:cNvSpPr txBox="1"/>
          <p:nvPr/>
        </p:nvSpPr>
        <p:spPr>
          <a:xfrm>
            <a:off x="1866897" y="2498230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날</a:t>
            </a:r>
            <a:r>
              <a:rPr lang="ko-KR" altLang="en-US" sz="1200" dirty="0"/>
              <a:t>짜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5" name="TextBox 24"/>
          <p:cNvSpPr txBox="1"/>
          <p:nvPr/>
        </p:nvSpPr>
        <p:spPr>
          <a:xfrm>
            <a:off x="1875867" y="283618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시</a:t>
            </a:r>
            <a:r>
              <a:rPr lang="ko-KR" altLang="en-US" sz="1200" dirty="0"/>
              <a:t>간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6" name="TextBox 25"/>
          <p:cNvSpPr txBox="1"/>
          <p:nvPr/>
        </p:nvSpPr>
        <p:spPr>
          <a:xfrm>
            <a:off x="1875867" y="3164533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문의 대상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7" name="TextBox 26"/>
          <p:cNvSpPr txBox="1"/>
          <p:nvPr/>
        </p:nvSpPr>
        <p:spPr>
          <a:xfrm>
            <a:off x="1875867" y="3602889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내용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8" name="TextBox 27"/>
          <p:cNvSpPr txBox="1"/>
          <p:nvPr/>
        </p:nvSpPr>
        <p:spPr>
          <a:xfrm>
            <a:off x="1828800" y="416455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답변내</a:t>
            </a:r>
            <a:r>
              <a:rPr lang="ko-KR" altLang="en-US" sz="1200" dirty="0"/>
              <a:t>용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9" name="직사각형 28"/>
          <p:cNvSpPr/>
          <p:nvPr/>
        </p:nvSpPr>
        <p:spPr>
          <a:xfrm>
            <a:off x="3928782" y="5414682"/>
            <a:ext cx="894230" cy="304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답변하</a:t>
            </a:r>
            <a:r>
              <a:rPr lang="ko-KR" altLang="en-US" sz="1100" dirty="0"/>
              <a:t>기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642846" y="1926512"/>
            <a:ext cx="286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X</a:t>
            </a:r>
            <a:endParaRPr lang="ko-KR" altLang="en-US" dirty="0"/>
          </a:p>
        </p:txBody>
      </p:sp>
      <p:graphicFrame>
        <p:nvGraphicFramePr>
          <p:cNvPr id="31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24489290"/>
              </p:ext>
            </p:extLst>
          </p:nvPr>
        </p:nvGraphicFramePr>
        <p:xfrm>
          <a:off x="8885716" y="3073425"/>
          <a:ext cx="2952330" cy="146712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6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상세 문의 내용을 보여준다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답변 내용을 입력한 후 업데이트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32" name="직사각형 31"/>
          <p:cNvSpPr/>
          <p:nvPr/>
        </p:nvSpPr>
        <p:spPr>
          <a:xfrm>
            <a:off x="1727944" y="1934146"/>
            <a:ext cx="277906" cy="2644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2700867" y="4224867"/>
            <a:ext cx="3763671" cy="8379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5" name="표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0608609"/>
              </p:ext>
            </p:extLst>
          </p:nvPr>
        </p:nvGraphicFramePr>
        <p:xfrm>
          <a:off x="9079558" y="1991960"/>
          <a:ext cx="2739907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39907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hj_user_w_myPage_qna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4" name="TextBox 33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문의사항 관리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받은 것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 -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상세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83555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251899387"/>
              </p:ext>
            </p:extLst>
          </p:nvPr>
        </p:nvGraphicFramePr>
        <p:xfrm>
          <a:off x="8767182" y="3065929"/>
          <a:ext cx="2952330" cy="208791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7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err="1" smtClean="0"/>
                        <a:t>세미나존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세미나</a:t>
                      </a:r>
                      <a:r>
                        <a:rPr lang="en-US" altLang="ko-KR" sz="1300" b="0" u="none" strike="noStrike" cap="none" dirty="0" smtClean="0"/>
                        <a:t>/</a:t>
                      </a:r>
                      <a:r>
                        <a:rPr lang="ko-KR" altLang="en-US" sz="1300" b="0" u="none" strike="noStrike" cap="none" dirty="0" err="1" smtClean="0"/>
                        <a:t>밋업에</a:t>
                      </a:r>
                      <a:r>
                        <a:rPr lang="ko-KR" altLang="en-US" sz="1300" b="0" u="none" strike="noStrike" cap="none" dirty="0" smtClean="0"/>
                        <a:t> 대한 후기를 등록할 수 있는 페이지로 각각에 대해 이용후기를 등록할</a:t>
                      </a:r>
                      <a:r>
                        <a:rPr lang="en-US" altLang="ko-KR" sz="1300" b="0" u="none" strike="noStrike" cap="none" baseline="0" dirty="0" smtClean="0"/>
                        <a:t> </a:t>
                      </a:r>
                      <a:r>
                        <a:rPr lang="ko-KR" altLang="en-US" sz="1300" b="0" u="none" strike="noStrike" cap="none" baseline="0" dirty="0" smtClean="0"/>
                        <a:t>수 있다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후기등록여부가 표시되며 해당 리스트를 클릭하여 호출된 </a:t>
                      </a:r>
                      <a:r>
                        <a:rPr lang="ko-KR" altLang="en-US" sz="1300" b="0" u="none" strike="noStrike" cap="none" dirty="0" err="1" smtClean="0"/>
                        <a:t>모달창에서</a:t>
                      </a:r>
                      <a:r>
                        <a:rPr lang="ko-KR" altLang="en-US" sz="1300" b="0" u="none" strike="noStrike" cap="none" dirty="0" smtClean="0"/>
                        <a:t> 등록한 후기를 확인할 수 있다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914400" y="1353670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15035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이용후기 관리</a:t>
            </a:r>
            <a:endParaRPr lang="ko-KR" altLang="en-US" dirty="0"/>
          </a:p>
        </p:txBody>
      </p:sp>
      <p:grpSp>
        <p:nvGrpSpPr>
          <p:cNvPr id="13" name="그룹 12"/>
          <p:cNvGrpSpPr/>
          <p:nvPr/>
        </p:nvGrpSpPr>
        <p:grpSpPr>
          <a:xfrm>
            <a:off x="5585012" y="2095495"/>
            <a:ext cx="1541929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세미나존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5585012" y="2463049"/>
            <a:ext cx="1541929" cy="5132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err="1" smtClean="0">
                <a:solidFill>
                  <a:schemeClr val="tx1"/>
                </a:solidFill>
              </a:rPr>
              <a:t>세미나</a:t>
            </a:r>
            <a:r>
              <a:rPr lang="ko-KR" altLang="en-US" sz="1400" dirty="0" err="1">
                <a:solidFill>
                  <a:schemeClr val="tx1"/>
                </a:solidFill>
              </a:rPr>
              <a:t>존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세미나</a:t>
            </a:r>
            <a:r>
              <a:rPr lang="en-US" altLang="ko-KR" sz="1400" dirty="0" smtClean="0">
                <a:solidFill>
                  <a:schemeClr val="tx1"/>
                </a:solidFill>
              </a:rPr>
              <a:t>/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밋업</a:t>
            </a:r>
            <a:endParaRPr lang="en-US" altLang="ko-KR" sz="1400" dirty="0" smtClean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541929" y="3065929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541928" y="3074894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 세미나</a:t>
            </a:r>
            <a:r>
              <a:rPr lang="en-US" altLang="ko-KR" sz="1200" dirty="0" smtClean="0">
                <a:solidFill>
                  <a:schemeClr val="tx1"/>
                </a:solidFill>
              </a:rPr>
              <a:t>/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밋업명</a:t>
            </a:r>
            <a:r>
              <a:rPr lang="ko-KR" altLang="en-US" sz="1200" dirty="0" smtClean="0">
                <a:solidFill>
                  <a:schemeClr val="tx1"/>
                </a:solidFill>
              </a:rPr>
              <a:t>         장소        날짜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</a:rPr>
              <a:t>      </a:t>
            </a:r>
            <a:r>
              <a:rPr lang="ko-KR" altLang="en-US" sz="1200" dirty="0" smtClean="0">
                <a:solidFill>
                  <a:schemeClr val="tx1"/>
                </a:solidFill>
              </a:rPr>
              <a:t>시간              후기등록여부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402975" y="3572453"/>
            <a:ext cx="277906" cy="2644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7</a:t>
            </a:r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1900518" y="2174814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후기 내용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578864"/>
              </p:ext>
            </p:extLst>
          </p:nvPr>
        </p:nvGraphicFramePr>
        <p:xfrm>
          <a:off x="8961025" y="1627687"/>
          <a:ext cx="2739907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39907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hj_user_w_myPage_comm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이용후기 관리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21320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4011541139"/>
              </p:ext>
            </p:extLst>
          </p:nvPr>
        </p:nvGraphicFramePr>
        <p:xfrm>
          <a:off x="8919582" y="3201506"/>
          <a:ext cx="2952330" cy="10058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8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내용을 입력한 후 등록하기 버튼으로 후기내용을 업데이트할 수 있다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914400" y="1353670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15035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이용후기 관리</a:t>
            </a:r>
            <a:endParaRPr lang="ko-KR" altLang="en-US" dirty="0"/>
          </a:p>
        </p:txBody>
      </p:sp>
      <p:grpSp>
        <p:nvGrpSpPr>
          <p:cNvPr id="13" name="그룹 12"/>
          <p:cNvGrpSpPr/>
          <p:nvPr/>
        </p:nvGrpSpPr>
        <p:grpSpPr>
          <a:xfrm>
            <a:off x="5585012" y="2095495"/>
            <a:ext cx="1541929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세미나존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5585012" y="2463049"/>
            <a:ext cx="1541929" cy="5132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err="1" smtClean="0">
                <a:solidFill>
                  <a:schemeClr val="tx1"/>
                </a:solidFill>
              </a:rPr>
              <a:t>세미나</a:t>
            </a:r>
            <a:r>
              <a:rPr lang="ko-KR" altLang="en-US" sz="1400" dirty="0" err="1">
                <a:solidFill>
                  <a:schemeClr val="tx1"/>
                </a:solidFill>
              </a:rPr>
              <a:t>존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세미나</a:t>
            </a:r>
            <a:r>
              <a:rPr lang="en-US" altLang="ko-KR" sz="1400" dirty="0" smtClean="0">
                <a:solidFill>
                  <a:schemeClr val="tx1"/>
                </a:solidFill>
              </a:rPr>
              <a:t>/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밋업</a:t>
            </a:r>
            <a:endParaRPr lang="en-US" altLang="ko-KR" sz="1400" dirty="0" smtClean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541929" y="3065929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541928" y="3074894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 세미나</a:t>
            </a:r>
            <a:r>
              <a:rPr lang="en-US" altLang="ko-KR" sz="1200" dirty="0" smtClean="0">
                <a:solidFill>
                  <a:schemeClr val="tx1"/>
                </a:solidFill>
              </a:rPr>
              <a:t>/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밋업명</a:t>
            </a:r>
            <a:r>
              <a:rPr lang="ko-KR" altLang="en-US" sz="1200" dirty="0" smtClean="0">
                <a:solidFill>
                  <a:schemeClr val="tx1"/>
                </a:solidFill>
              </a:rPr>
              <a:t>         장소        날짜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</a:rPr>
              <a:t>      </a:t>
            </a:r>
            <a:r>
              <a:rPr lang="ko-KR" altLang="en-US" sz="1200" dirty="0" smtClean="0">
                <a:solidFill>
                  <a:schemeClr val="tx1"/>
                </a:solidFill>
              </a:rPr>
              <a:t>시간              후기등록여부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5446058" y="1969986"/>
            <a:ext cx="277906" cy="2644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18" name="직사각형 17"/>
          <p:cNvSpPr/>
          <p:nvPr/>
        </p:nvSpPr>
        <p:spPr>
          <a:xfrm>
            <a:off x="1680882" y="1818037"/>
            <a:ext cx="5356412" cy="403771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1900518" y="2174814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후기 내용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0" name="직사각형 19"/>
          <p:cNvSpPr/>
          <p:nvPr/>
        </p:nvSpPr>
        <p:spPr>
          <a:xfrm>
            <a:off x="3928782" y="5414682"/>
            <a:ext cx="894230" cy="304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등</a:t>
            </a:r>
            <a:r>
              <a:rPr lang="ko-KR" altLang="en-US" sz="1100" dirty="0"/>
              <a:t>록</a:t>
            </a:r>
            <a:r>
              <a:rPr lang="ko-KR" altLang="en-US" sz="1100" dirty="0" smtClean="0"/>
              <a:t>하기</a:t>
            </a:r>
            <a:endParaRPr lang="ko-KR" altLang="en-US" sz="1100" dirty="0"/>
          </a:p>
        </p:txBody>
      </p:sp>
      <p:sp>
        <p:nvSpPr>
          <p:cNvPr id="3" name="직사각형 2"/>
          <p:cNvSpPr/>
          <p:nvPr/>
        </p:nvSpPr>
        <p:spPr>
          <a:xfrm>
            <a:off x="2802467" y="2279271"/>
            <a:ext cx="3937000" cy="199639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3789829" y="4995060"/>
            <a:ext cx="277906" cy="2644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8</a:t>
            </a:r>
            <a:endParaRPr lang="ko-KR" altLang="en-US" dirty="0"/>
          </a:p>
        </p:txBody>
      </p:sp>
      <p:graphicFrame>
        <p:nvGraphicFramePr>
          <p:cNvPr id="22" name="표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5915221"/>
              </p:ext>
            </p:extLst>
          </p:nvPr>
        </p:nvGraphicFramePr>
        <p:xfrm>
          <a:off x="9062625" y="2206582"/>
          <a:ext cx="2739907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39907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hj_user_w_myPage_comm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이용후기 관리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작성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89200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018475715"/>
              </p:ext>
            </p:extLst>
          </p:nvPr>
        </p:nvGraphicFramePr>
        <p:xfrm>
          <a:off x="8826450" y="2476065"/>
          <a:ext cx="2952330" cy="413357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 row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100" b="0" u="none" strike="noStrike" cap="none" dirty="0" smtClean="0"/>
                        <a:t>프로필 관리를 위한 메뉴로 클릭 시 </a:t>
                      </a:r>
                      <a:r>
                        <a:rPr lang="ko-KR" altLang="en-US" sz="1100" b="0" u="none" strike="noStrike" cap="none" dirty="0" err="1" smtClean="0"/>
                        <a:t>팝업창</a:t>
                      </a:r>
                      <a:r>
                        <a:rPr lang="ko-KR" altLang="en-US" sz="1100" b="0" u="none" strike="noStrike" cap="none" dirty="0" smtClean="0"/>
                        <a:t> 생성</a:t>
                      </a:r>
                      <a:endParaRPr lang="en-US" altLang="ko-KR" sz="11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100" b="0" u="none" strike="noStrike" cap="none" dirty="0" smtClean="0"/>
                        <a:t>세미나 예약 리스트를 확인할 수 있는 페이지로 이동하며</a:t>
                      </a:r>
                      <a:r>
                        <a:rPr lang="en-US" altLang="ko-KR" sz="1100" b="0" u="none" strike="noStrike" cap="none" dirty="0" smtClean="0"/>
                        <a:t>, </a:t>
                      </a:r>
                      <a:r>
                        <a:rPr lang="ko-KR" altLang="en-US" sz="1100" b="0" u="none" strike="noStrike" cap="none" dirty="0" smtClean="0"/>
                        <a:t>호스트를 위한 장소선택</a:t>
                      </a:r>
                      <a:r>
                        <a:rPr lang="en-US" altLang="ko-KR" sz="1100" b="0" u="none" strike="noStrike" cap="none" dirty="0" smtClean="0"/>
                        <a:t>, </a:t>
                      </a:r>
                      <a:r>
                        <a:rPr lang="ko-KR" altLang="en-US" sz="1100" b="0" u="none" strike="noStrike" cap="none" dirty="0" smtClean="0"/>
                        <a:t>시간</a:t>
                      </a:r>
                      <a:r>
                        <a:rPr lang="en-US" altLang="ko-KR" sz="1100" b="0" u="none" strike="noStrike" cap="none" dirty="0" smtClean="0"/>
                        <a:t>, </a:t>
                      </a:r>
                      <a:r>
                        <a:rPr lang="ko-KR" altLang="en-US" sz="1100" b="0" u="none" strike="noStrike" cap="none" dirty="0" smtClean="0"/>
                        <a:t>세미나 이름을 확인할 수 있다</a:t>
                      </a:r>
                      <a:r>
                        <a:rPr lang="en-US" altLang="ko-KR" sz="1100" b="0" u="none" strike="noStrike" cap="none" dirty="0" smtClean="0"/>
                        <a:t>.</a:t>
                      </a:r>
                      <a:endParaRPr lang="en-US" altLang="ko-KR" sz="11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100" b="0" u="none" strike="noStrike" cap="none" dirty="0" err="1" smtClean="0"/>
                        <a:t>밋업</a:t>
                      </a:r>
                      <a:r>
                        <a:rPr lang="ko-KR" altLang="en-US" sz="1100" b="0" u="none" strike="noStrike" cap="none" dirty="0" smtClean="0"/>
                        <a:t> 예약 리스트를 확인할 수 있는 페이지로 이동하며</a:t>
                      </a:r>
                      <a:r>
                        <a:rPr lang="en-US" altLang="ko-KR" sz="1100" b="0" u="none" strike="noStrike" cap="none" dirty="0" smtClean="0"/>
                        <a:t>, </a:t>
                      </a:r>
                      <a:r>
                        <a:rPr lang="ko-KR" altLang="en-US" sz="1100" b="0" u="none" strike="noStrike" cap="none" dirty="0" err="1" smtClean="0"/>
                        <a:t>밋업에</a:t>
                      </a:r>
                      <a:r>
                        <a:rPr lang="ko-KR" altLang="en-US" sz="1100" b="0" u="none" strike="noStrike" cap="none" dirty="0" smtClean="0"/>
                        <a:t> 대한 장소</a:t>
                      </a:r>
                      <a:r>
                        <a:rPr lang="en-US" altLang="ko-KR" sz="1100" b="0" u="none" strike="noStrike" cap="none" dirty="0" smtClean="0"/>
                        <a:t>, </a:t>
                      </a:r>
                      <a:r>
                        <a:rPr lang="ko-KR" altLang="en-US" sz="1100" b="0" u="none" strike="noStrike" cap="none" dirty="0" smtClean="0"/>
                        <a:t>시간</a:t>
                      </a:r>
                      <a:r>
                        <a:rPr lang="en-US" altLang="ko-KR" sz="1100" b="0" u="none" strike="noStrike" cap="none" dirty="0" smtClean="0"/>
                        <a:t>,</a:t>
                      </a:r>
                      <a:r>
                        <a:rPr lang="en-US" altLang="ko-KR" sz="1100" b="0" u="none" strike="noStrike" cap="none" baseline="0" dirty="0" smtClean="0"/>
                        <a:t> </a:t>
                      </a:r>
                      <a:r>
                        <a:rPr lang="ko-KR" altLang="en-US" sz="1100" b="0" u="none" strike="noStrike" cap="none" baseline="0" dirty="0" smtClean="0"/>
                        <a:t>이름 등을 확인할 </a:t>
                      </a:r>
                      <a:r>
                        <a:rPr lang="ko-KR" altLang="en-US" sz="1100" b="0" u="none" strike="noStrike" cap="none" baseline="0" dirty="0" err="1" smtClean="0"/>
                        <a:t>수있다</a:t>
                      </a:r>
                      <a:r>
                        <a:rPr lang="en-US" altLang="ko-KR" sz="1100" b="0" u="none" strike="noStrike" cap="none" baseline="0" dirty="0" smtClean="0"/>
                        <a:t>.</a:t>
                      </a:r>
                      <a:endParaRPr lang="en-US" altLang="ko-KR" sz="11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100" b="0" u="none" strike="noStrike" cap="none" dirty="0" smtClean="0"/>
                        <a:t>문의</a:t>
                      </a:r>
                      <a:r>
                        <a:rPr lang="ko-KR" altLang="en-US" sz="1100" b="0" u="none" strike="noStrike" cap="none" baseline="0" dirty="0" smtClean="0"/>
                        <a:t> 사항 리스트를 확인할 수 있는 페이지로 이동하며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smtClean="0"/>
                        <a:t>문의 사항은 서비스에 대한 </a:t>
                      </a:r>
                      <a:r>
                        <a:rPr lang="en-US" altLang="ko-KR" sz="1100" b="0" u="none" strike="noStrike" cap="none" baseline="0" dirty="0" err="1" smtClean="0"/>
                        <a:t>QnA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smtClean="0"/>
                        <a:t>장소에 대한 </a:t>
                      </a:r>
                      <a:r>
                        <a:rPr lang="en-US" altLang="ko-KR" sz="1100" b="0" u="none" strike="noStrike" cap="none" baseline="0" dirty="0" err="1" smtClean="0"/>
                        <a:t>QnA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smtClean="0"/>
                        <a:t>세미나에 관한 </a:t>
                      </a:r>
                      <a:r>
                        <a:rPr lang="en-US" altLang="ko-KR" sz="1100" b="0" u="none" strike="noStrike" cap="none" baseline="0" dirty="0" err="1" smtClean="0"/>
                        <a:t>QnA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err="1" smtClean="0"/>
                        <a:t>밋업에</a:t>
                      </a:r>
                      <a:r>
                        <a:rPr lang="ko-KR" altLang="en-US" sz="1100" b="0" u="none" strike="noStrike" cap="none" baseline="0" dirty="0" smtClean="0"/>
                        <a:t> 관한 </a:t>
                      </a:r>
                      <a:r>
                        <a:rPr lang="en-US" altLang="ko-KR" sz="1100" b="0" u="none" strike="noStrike" cap="none" baseline="0" dirty="0" err="1" smtClean="0"/>
                        <a:t>QnA</a:t>
                      </a:r>
                      <a:r>
                        <a:rPr lang="ko-KR" altLang="en-US" sz="1100" b="0" u="none" strike="noStrike" cap="none" baseline="0" dirty="0" smtClean="0"/>
                        <a:t>로 이루어져 있다</a:t>
                      </a:r>
                      <a:r>
                        <a:rPr lang="en-US" altLang="ko-KR" sz="1100" b="0" u="none" strike="noStrike" cap="none" baseline="0" dirty="0" smtClean="0"/>
                        <a:t>.</a:t>
                      </a:r>
                      <a:endParaRPr lang="en-US" altLang="ko-KR" sz="11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100" b="0" u="none" strike="noStrike" cap="none" dirty="0" smtClean="0"/>
                        <a:t>이용후기를 관리하는 페이지로 이동하며</a:t>
                      </a:r>
                      <a:r>
                        <a:rPr lang="en-US" altLang="ko-KR" sz="1100" b="0" u="none" strike="noStrike" cap="none" dirty="0" smtClean="0"/>
                        <a:t>, </a:t>
                      </a:r>
                      <a:r>
                        <a:rPr lang="ko-KR" altLang="en-US" sz="1100" b="0" u="none" strike="noStrike" cap="none" dirty="0" smtClean="0"/>
                        <a:t>이용후기는 </a:t>
                      </a:r>
                      <a:r>
                        <a:rPr lang="ko-KR" altLang="en-US" sz="1100" b="0" u="none" strike="noStrike" cap="none" dirty="0" err="1" smtClean="0"/>
                        <a:t>세미나존</a:t>
                      </a:r>
                      <a:r>
                        <a:rPr lang="en-US" altLang="ko-KR" sz="1100" b="0" u="none" strike="noStrike" cap="none" dirty="0" smtClean="0"/>
                        <a:t>,</a:t>
                      </a:r>
                      <a:r>
                        <a:rPr lang="en-US" altLang="ko-KR" sz="1100" b="0" u="none" strike="noStrike" cap="none" baseline="0" dirty="0" smtClean="0"/>
                        <a:t> </a:t>
                      </a:r>
                      <a:r>
                        <a:rPr lang="ko-KR" altLang="en-US" sz="1100" b="0" u="none" strike="noStrike" cap="none" baseline="0" dirty="0" smtClean="0"/>
                        <a:t>세미나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err="1" smtClean="0"/>
                        <a:t>밋업에</a:t>
                      </a:r>
                      <a:r>
                        <a:rPr lang="ko-KR" altLang="en-US" sz="1100" b="0" u="none" strike="noStrike" cap="none" baseline="0" dirty="0" smtClean="0"/>
                        <a:t> 관한 후기로 총 </a:t>
                      </a:r>
                      <a:r>
                        <a:rPr lang="en-US" altLang="ko-KR" sz="1100" b="0" u="none" strike="noStrike" cap="none" baseline="0" dirty="0" smtClean="0"/>
                        <a:t>3</a:t>
                      </a:r>
                      <a:r>
                        <a:rPr lang="ko-KR" altLang="en-US" sz="1100" b="0" u="none" strike="noStrike" cap="none" baseline="0" dirty="0" smtClean="0"/>
                        <a:t>가지 종류가 </a:t>
                      </a:r>
                      <a:r>
                        <a:rPr lang="ko-KR" altLang="en-US" sz="1100" b="0" u="none" strike="noStrike" cap="none" baseline="0" dirty="0" err="1" smtClean="0"/>
                        <a:t>존재하낟</a:t>
                      </a:r>
                      <a:r>
                        <a:rPr lang="en-US" altLang="ko-KR" sz="1100" b="0" u="none" strike="noStrike" cap="none" baseline="0" dirty="0" smtClean="0"/>
                        <a:t>.</a:t>
                      </a:r>
                      <a:endParaRPr lang="en-US" altLang="ko-KR" sz="11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2635623" y="1224578"/>
            <a:ext cx="3560781" cy="55348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3065930" y="1889773"/>
            <a:ext cx="1032734" cy="101121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프로필이미</a:t>
            </a:r>
            <a:r>
              <a:rPr lang="ko-KR" altLang="en-US" sz="1200" dirty="0">
                <a:solidFill>
                  <a:schemeClr val="tx1"/>
                </a:solidFill>
              </a:rPr>
              <a:t>지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292301" y="2026050"/>
            <a:ext cx="142000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아이디</a:t>
            </a:r>
            <a:endParaRPr lang="en-US" altLang="ko-KR" sz="1400" dirty="0" smtClean="0"/>
          </a:p>
          <a:p>
            <a:endParaRPr lang="en-US" altLang="ko-KR" sz="1400" dirty="0" smtClean="0"/>
          </a:p>
          <a:p>
            <a:r>
              <a:rPr lang="ko-KR" altLang="en-US" sz="1400" u="sng" dirty="0" smtClean="0"/>
              <a:t>프로필 관리</a:t>
            </a:r>
            <a:endParaRPr lang="en-US" altLang="ko-KR" sz="1400" u="sng" dirty="0" smtClean="0"/>
          </a:p>
        </p:txBody>
      </p:sp>
      <p:sp>
        <p:nvSpPr>
          <p:cNvPr id="10" name="직사각형 9"/>
          <p:cNvSpPr/>
          <p:nvPr/>
        </p:nvSpPr>
        <p:spPr>
          <a:xfrm>
            <a:off x="3367142" y="3738281"/>
            <a:ext cx="957431" cy="7637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세미나</a:t>
            </a:r>
            <a:r>
              <a:rPr lang="en-US" altLang="ko-KR" sz="1100" dirty="0">
                <a:solidFill>
                  <a:schemeClr val="tx1"/>
                </a:solidFill>
              </a:rPr>
              <a:t> </a:t>
            </a:r>
            <a:r>
              <a:rPr lang="ko-KR" altLang="en-US" sz="1100" dirty="0" smtClean="0">
                <a:solidFill>
                  <a:schemeClr val="tx1"/>
                </a:solidFill>
              </a:rPr>
              <a:t>예약 리스트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4604272" y="3738281"/>
            <a:ext cx="957431" cy="7637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 smtClean="0">
                <a:solidFill>
                  <a:schemeClr val="tx1"/>
                </a:solidFill>
              </a:rPr>
              <a:t>밋업</a:t>
            </a:r>
            <a:r>
              <a:rPr lang="ko-KR" altLang="en-US" sz="1200" dirty="0" smtClean="0">
                <a:solidFill>
                  <a:schemeClr val="tx1"/>
                </a:solidFill>
              </a:rPr>
              <a:t> 예약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리스트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3367141" y="5113465"/>
            <a:ext cx="957431" cy="7637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문의 사항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관</a:t>
            </a:r>
            <a:r>
              <a:rPr lang="ko-KR" altLang="en-US" sz="1200" dirty="0">
                <a:solidFill>
                  <a:schemeClr val="tx1"/>
                </a:solidFill>
              </a:rPr>
              <a:t>리</a:t>
            </a:r>
          </a:p>
        </p:txBody>
      </p:sp>
      <p:sp>
        <p:nvSpPr>
          <p:cNvPr id="35" name="직사각형 34"/>
          <p:cNvSpPr/>
          <p:nvPr/>
        </p:nvSpPr>
        <p:spPr>
          <a:xfrm>
            <a:off x="4727983" y="5113466"/>
            <a:ext cx="957431" cy="7637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이용후기 관리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411096" y="2309322"/>
            <a:ext cx="301214" cy="33348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4566792"/>
              </p:ext>
            </p:extLst>
          </p:nvPr>
        </p:nvGraphicFramePr>
        <p:xfrm>
          <a:off x="9088025" y="1402546"/>
          <a:ext cx="2739907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39907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메인화면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12489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[</a:t>
            </a:r>
            <a:r>
              <a:rPr lang="ko-KR" altLang="en-US" smtClean="0"/>
              <a:t>화면구현</a:t>
            </a:r>
            <a:r>
              <a:rPr lang="en-US" altLang="ko-KR" smtClean="0"/>
              <a:t>] </a:t>
            </a:r>
            <a:r>
              <a:rPr lang="ko-KR" altLang="en-US" smtClean="0"/>
              <a:t>사용자 </a:t>
            </a:r>
            <a:r>
              <a:rPr lang="en-US" altLang="ko-KR" smtClean="0"/>
              <a:t>– </a:t>
            </a:r>
            <a:r>
              <a:rPr lang="ko-KR" altLang="en-US" smtClean="0"/>
              <a:t>웹 </a:t>
            </a:r>
            <a:r>
              <a:rPr lang="en-US" altLang="ko-KR" smtClean="0"/>
              <a:t>– </a:t>
            </a:r>
            <a:r>
              <a:rPr lang="ko-KR" altLang="en-US" smtClean="0"/>
              <a:t>세미나존 문의</a:t>
            </a: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605" y="1670277"/>
            <a:ext cx="6186196" cy="3797364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6034" y="1819081"/>
            <a:ext cx="4831896" cy="7048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0719" y="2843406"/>
            <a:ext cx="5158857" cy="2381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9421" y="3429472"/>
            <a:ext cx="5018508" cy="270646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17998139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1027636418"/>
              </p:ext>
            </p:extLst>
          </p:nvPr>
        </p:nvGraphicFramePr>
        <p:xfrm>
          <a:off x="8699449" y="3385561"/>
          <a:ext cx="2952330" cy="202302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세미나 예약</a:t>
                      </a:r>
                      <a:r>
                        <a:rPr lang="ko-KR" altLang="en-US" sz="1300" b="0" u="none" strike="noStrike" cap="none" baseline="0" dirty="0" smtClean="0"/>
                        <a:t> 리스트를 확인할 수 있음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카테고리를 설정하여 주최하는 세미나인지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참여하는 세미나인지 볼 수 있음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해당하는 세미나의 리스트가 불러와지고 클릭 시 상세정보를 확인할 수 있는 페이지로 이동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2127158" y="1336257"/>
            <a:ext cx="4354323" cy="5002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15035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세미나 예약 리스트</a:t>
            </a:r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3478306" y="2082613"/>
            <a:ext cx="1541929" cy="886378"/>
            <a:chOff x="5585012" y="2095495"/>
            <a:chExt cx="1541929" cy="886378"/>
          </a:xfrm>
        </p:grpSpPr>
        <p:grpSp>
          <p:nvGrpSpPr>
            <p:cNvPr id="13" name="그룹 12"/>
            <p:cNvGrpSpPr/>
            <p:nvPr/>
          </p:nvGrpSpPr>
          <p:grpSpPr>
            <a:xfrm>
              <a:off x="5585012" y="2095495"/>
              <a:ext cx="1541929" cy="367553"/>
              <a:chOff x="5585012" y="2095495"/>
              <a:chExt cx="1541929" cy="367553"/>
            </a:xfrm>
          </p:grpSpPr>
          <p:sp>
            <p:nvSpPr>
              <p:cNvPr id="9" name="직사각형 8"/>
              <p:cNvSpPr/>
              <p:nvPr/>
            </p:nvSpPr>
            <p:spPr>
              <a:xfrm>
                <a:off x="5585012" y="2095495"/>
                <a:ext cx="1541929" cy="36755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400" dirty="0" smtClean="0">
                    <a:solidFill>
                      <a:schemeClr val="tx1"/>
                    </a:solidFill>
                  </a:rPr>
                  <a:t>주</a:t>
                </a:r>
                <a:r>
                  <a:rPr lang="ko-KR" altLang="en-US" sz="1400" dirty="0">
                    <a:solidFill>
                      <a:schemeClr val="tx1"/>
                    </a:solidFill>
                  </a:rPr>
                  <a:t>최</a:t>
                </a:r>
              </a:p>
            </p:txBody>
          </p:sp>
          <p:sp>
            <p:nvSpPr>
              <p:cNvPr id="12" name="이등변 삼각형 11"/>
              <p:cNvSpPr/>
              <p:nvPr/>
            </p:nvSpPr>
            <p:spPr>
              <a:xfrm flipV="1">
                <a:off x="6822140" y="2227711"/>
                <a:ext cx="215154" cy="174816"/>
              </a:xfrm>
              <a:prstGeom prst="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4" name="직사각형 13"/>
            <p:cNvSpPr/>
            <p:nvPr/>
          </p:nvSpPr>
          <p:spPr>
            <a:xfrm>
              <a:off x="5585012" y="2468639"/>
              <a:ext cx="1541929" cy="51323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주최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참</a:t>
              </a:r>
              <a:r>
                <a:rPr lang="ko-KR" altLang="en-US" sz="1400" dirty="0">
                  <a:solidFill>
                    <a:schemeClr val="tx1"/>
                  </a:solidFill>
                </a:rPr>
                <a:t>여</a:t>
              </a: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2127159" y="3155575"/>
            <a:ext cx="4354322" cy="3182988"/>
            <a:chOff x="1541928" y="3065929"/>
            <a:chExt cx="5495366" cy="3101789"/>
          </a:xfrm>
        </p:grpSpPr>
        <p:sp>
          <p:nvSpPr>
            <p:cNvPr id="15" name="직사각형 14"/>
            <p:cNvSpPr/>
            <p:nvPr/>
          </p:nvSpPr>
          <p:spPr>
            <a:xfrm>
              <a:off x="1541929" y="3065929"/>
              <a:ext cx="5495365" cy="310178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541928" y="3074895"/>
              <a:ext cx="5495365" cy="43030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200" dirty="0" smtClean="0">
                  <a:solidFill>
                    <a:schemeClr val="tx1"/>
                  </a:solidFill>
                </a:rPr>
                <a:t> </a:t>
              </a:r>
              <a:r>
                <a:rPr lang="ko-KR" altLang="en-US" sz="1200" dirty="0" err="1" smtClean="0">
                  <a:solidFill>
                    <a:schemeClr val="tx1"/>
                  </a:solidFill>
                </a:rPr>
                <a:t>세미나명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     장소   날짜  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   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시간  신청자 수      결제상태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1680881" y="3572453"/>
              <a:ext cx="277906" cy="26444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2</a:t>
              </a:r>
              <a:endParaRPr lang="ko-KR" altLang="en-US" dirty="0"/>
            </a:p>
          </p:txBody>
        </p:sp>
      </p:grpSp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3194092"/>
              </p:ext>
            </p:extLst>
          </p:nvPr>
        </p:nvGraphicFramePr>
        <p:xfrm>
          <a:off x="8935624" y="2114202"/>
          <a:ext cx="2739907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39907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hj_user_m_myPage_semi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 예약 리스트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24507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881402195"/>
              </p:ext>
            </p:extLst>
          </p:nvPr>
        </p:nvGraphicFramePr>
        <p:xfrm>
          <a:off x="8741782" y="3505079"/>
          <a:ext cx="2952330" cy="182490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예약한 세미나의 상세정보를 확인할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호스트의 경우 예약한 세미나의 정보를 수정하거나 세미나를 취소할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pSp>
        <p:nvGrpSpPr>
          <p:cNvPr id="2" name="그룹 1"/>
          <p:cNvGrpSpPr/>
          <p:nvPr/>
        </p:nvGrpSpPr>
        <p:grpSpPr>
          <a:xfrm>
            <a:off x="2481148" y="1368867"/>
            <a:ext cx="4289611" cy="5077620"/>
            <a:chOff x="1680881" y="1807274"/>
            <a:chExt cx="5356412" cy="4037711"/>
          </a:xfrm>
        </p:grpSpPr>
        <p:sp>
          <p:nvSpPr>
            <p:cNvPr id="3" name="직사각형 2"/>
            <p:cNvSpPr/>
            <p:nvPr/>
          </p:nvSpPr>
          <p:spPr>
            <a:xfrm>
              <a:off x="1680881" y="1807274"/>
              <a:ext cx="5356412" cy="4037711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28800" y="2095495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 smtClean="0"/>
                <a:t>세미나명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828800" y="2581166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smtClean="0"/>
                <a:t>장</a:t>
              </a:r>
              <a:r>
                <a:rPr lang="ko-KR" altLang="en-US" sz="1200"/>
                <a:t>소</a:t>
              </a:r>
              <a:r>
                <a:rPr lang="ko-KR" altLang="en-US" sz="120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828800" y="3290047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시</a:t>
              </a:r>
              <a:r>
                <a:rPr lang="ko-KR" altLang="en-US" sz="1200" dirty="0"/>
                <a:t>간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828800" y="2936394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날</a:t>
              </a:r>
              <a:r>
                <a:rPr lang="ko-KR" altLang="en-US" sz="1200" dirty="0"/>
                <a:t>짜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828800" y="3698393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신청자 수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828800" y="4164557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결제상태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642846" y="1926512"/>
              <a:ext cx="286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X</a:t>
              </a:r>
              <a:endParaRPr lang="ko-KR" altLang="en-US" dirty="0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3038891" y="5414682"/>
              <a:ext cx="730625" cy="3048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/>
                <a:t>수</a:t>
              </a:r>
              <a:r>
                <a:rPr lang="ko-KR" altLang="en-US" sz="1100" dirty="0"/>
                <a:t>정</a:t>
              </a: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4186518" y="5432312"/>
              <a:ext cx="758530" cy="3048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/>
                <a:t>취</a:t>
              </a:r>
              <a:r>
                <a:rPr lang="ko-KR" altLang="en-US" sz="1100" dirty="0"/>
                <a:t>소</a:t>
              </a: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1828800" y="1884367"/>
              <a:ext cx="215153" cy="226811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3</a:t>
              </a:r>
              <a:endParaRPr lang="ko-KR" altLang="en-US" dirty="0"/>
            </a:p>
          </p:txBody>
        </p:sp>
      </p:grp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0649599"/>
              </p:ext>
            </p:extLst>
          </p:nvPr>
        </p:nvGraphicFramePr>
        <p:xfrm>
          <a:off x="8630824" y="2319956"/>
          <a:ext cx="3120909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20909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hj_user_m_myPage_semi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 예약 리스트 조회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호스트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7087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482132984"/>
              </p:ext>
            </p:extLst>
          </p:nvPr>
        </p:nvGraphicFramePr>
        <p:xfrm>
          <a:off x="8817981" y="3352196"/>
          <a:ext cx="2952330" cy="182490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예약한 세미나의 상세정보를 확인할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게스트는 참여를 취소할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pSp>
        <p:nvGrpSpPr>
          <p:cNvPr id="2" name="그룹 1"/>
          <p:cNvGrpSpPr/>
          <p:nvPr/>
        </p:nvGrpSpPr>
        <p:grpSpPr>
          <a:xfrm>
            <a:off x="2515045" y="1246094"/>
            <a:ext cx="4259870" cy="5280212"/>
            <a:chOff x="1680882" y="1818037"/>
            <a:chExt cx="5356412" cy="4037711"/>
          </a:xfrm>
        </p:grpSpPr>
        <p:sp>
          <p:nvSpPr>
            <p:cNvPr id="3" name="직사각형 2"/>
            <p:cNvSpPr/>
            <p:nvPr/>
          </p:nvSpPr>
          <p:spPr>
            <a:xfrm>
              <a:off x="1680882" y="1818037"/>
              <a:ext cx="5356412" cy="4037711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28800" y="2095495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 smtClean="0"/>
                <a:t>세미나명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828800" y="2581166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smtClean="0"/>
                <a:t>장</a:t>
              </a:r>
              <a:r>
                <a:rPr lang="ko-KR" altLang="en-US" sz="1200"/>
                <a:t>소</a:t>
              </a:r>
              <a:r>
                <a:rPr lang="ko-KR" altLang="en-US" sz="120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828800" y="3290047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시</a:t>
              </a:r>
              <a:r>
                <a:rPr lang="ko-KR" altLang="en-US" sz="1200" dirty="0"/>
                <a:t>간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828800" y="2936394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날</a:t>
              </a:r>
              <a:r>
                <a:rPr lang="ko-KR" altLang="en-US" sz="1200" dirty="0"/>
                <a:t>짜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828800" y="3698393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신청자 수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828800" y="4164557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결제상태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642846" y="1926512"/>
              <a:ext cx="286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X</a:t>
              </a:r>
              <a:endParaRPr lang="ko-KR" altLang="en-US" dirty="0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3619452" y="5414682"/>
              <a:ext cx="1134132" cy="3048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/>
                <a:t>취소</a:t>
              </a:r>
              <a:endParaRPr lang="ko-KR" altLang="en-US" sz="1100" dirty="0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3971365" y="5141690"/>
              <a:ext cx="215153" cy="226811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3</a:t>
              </a:r>
              <a:endParaRPr lang="ko-KR" altLang="en-US" dirty="0"/>
            </a:p>
          </p:txBody>
        </p:sp>
      </p:grpSp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6137691"/>
              </p:ext>
            </p:extLst>
          </p:nvPr>
        </p:nvGraphicFramePr>
        <p:xfrm>
          <a:off x="8723957" y="1985449"/>
          <a:ext cx="3120909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20909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hj_user_m_myPage_semi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 예약 리스트 조회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게스트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08873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808476126"/>
              </p:ext>
            </p:extLst>
          </p:nvPr>
        </p:nvGraphicFramePr>
        <p:xfrm>
          <a:off x="8775649" y="3467132"/>
          <a:ext cx="2952330" cy="202302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세미나 예약</a:t>
                      </a:r>
                      <a:r>
                        <a:rPr lang="ko-KR" altLang="en-US" sz="1300" b="0" u="none" strike="noStrike" cap="none" baseline="0" dirty="0" smtClean="0"/>
                        <a:t> 리스트를 확인할 수 있음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카테고리를 설정하여 주최하는 세미나인지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참여하는 세미나인지 볼 수 있음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해당하는 세미나의 리스트가 불러와지고 클릭 시 상세정보 확인을 위한 페이지로 이동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1801904" y="1228149"/>
            <a:ext cx="5316076" cy="53071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0387" y="1192295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밋</a:t>
            </a:r>
            <a:r>
              <a:rPr lang="ko-KR" altLang="en-US" dirty="0" err="1"/>
              <a:t>업</a:t>
            </a:r>
            <a:r>
              <a:rPr lang="ko-KR" altLang="en-US" dirty="0" smtClean="0"/>
              <a:t> 예약 리스트</a:t>
            </a:r>
            <a:endParaRPr lang="ko-KR" altLang="en-US" dirty="0"/>
          </a:p>
        </p:txBody>
      </p:sp>
      <p:grpSp>
        <p:nvGrpSpPr>
          <p:cNvPr id="13" name="그룹 12"/>
          <p:cNvGrpSpPr/>
          <p:nvPr/>
        </p:nvGrpSpPr>
        <p:grpSpPr>
          <a:xfrm>
            <a:off x="3408220" y="1632845"/>
            <a:ext cx="1967913" cy="366081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주</a:t>
              </a:r>
              <a:r>
                <a:rPr lang="ko-KR" altLang="en-US" sz="1400" dirty="0">
                  <a:solidFill>
                    <a:schemeClr val="tx1"/>
                  </a:solidFill>
                </a:rPr>
                <a:t>최</a:t>
              </a: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3408220" y="1998928"/>
            <a:ext cx="1967913" cy="51117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주최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참</a:t>
            </a:r>
            <a:r>
              <a:rPr lang="ko-KR" altLang="en-US" sz="1400" dirty="0">
                <a:solidFill>
                  <a:schemeClr val="tx1"/>
                </a:solidFill>
              </a:rPr>
              <a:t>여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1676400" y="2671471"/>
            <a:ext cx="5441579" cy="3863789"/>
            <a:chOff x="1402975" y="3065929"/>
            <a:chExt cx="5634319" cy="3101789"/>
          </a:xfrm>
        </p:grpSpPr>
        <p:sp>
          <p:nvSpPr>
            <p:cNvPr id="15" name="직사각형 14"/>
            <p:cNvSpPr/>
            <p:nvPr/>
          </p:nvSpPr>
          <p:spPr>
            <a:xfrm>
              <a:off x="1541929" y="3065929"/>
              <a:ext cx="5495365" cy="310178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541928" y="3074894"/>
              <a:ext cx="5495365" cy="43030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200" dirty="0" smtClean="0">
                  <a:solidFill>
                    <a:schemeClr val="tx1"/>
                  </a:solidFill>
                </a:rPr>
                <a:t> </a:t>
              </a:r>
              <a:r>
                <a:rPr lang="ko-KR" altLang="en-US" sz="1200" dirty="0" err="1" smtClean="0">
                  <a:solidFill>
                    <a:schemeClr val="tx1"/>
                  </a:solidFill>
                </a:rPr>
                <a:t>세미나명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       장소        날짜</a:t>
              </a:r>
              <a:r>
                <a:rPr lang="en-US" altLang="ko-KR" sz="1200" dirty="0">
                  <a:solidFill>
                    <a:schemeClr val="tx1"/>
                  </a:solidFill>
                </a:rPr>
                <a:t> 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      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시간          신청자 수          결제상태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1402975" y="3572453"/>
              <a:ext cx="277906" cy="26444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4</a:t>
              </a:r>
              <a:endParaRPr lang="ko-KR" altLang="en-US" dirty="0"/>
            </a:p>
          </p:txBody>
        </p:sp>
      </p:grpSp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2718452"/>
              </p:ext>
            </p:extLst>
          </p:nvPr>
        </p:nvGraphicFramePr>
        <p:xfrm>
          <a:off x="8723957" y="2125906"/>
          <a:ext cx="3120909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20909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hj_user_m_myPage_meetup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밋</a:t>
            </a:r>
            <a:r>
              <a:rPr lang="ko-KR" altLang="en-US" sz="2500" b="1" dirty="0" err="1">
                <a:solidFill>
                  <a:schemeClr val="bg1"/>
                </a:solidFill>
                <a:latin typeface="+mj-lt"/>
              </a:rPr>
              <a:t>업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예약 리스트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32992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819354732"/>
              </p:ext>
            </p:extLst>
          </p:nvPr>
        </p:nvGraphicFramePr>
        <p:xfrm>
          <a:off x="8868781" y="3473828"/>
          <a:ext cx="2952330" cy="182490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예약한 세미나의 상세정보를 확인할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err="1" smtClean="0"/>
                        <a:t>밋업</a:t>
                      </a:r>
                      <a:r>
                        <a:rPr lang="ko-KR" altLang="en-US" sz="1300" b="0" u="none" strike="noStrike" cap="none" dirty="0" smtClean="0"/>
                        <a:t> 참여를 취소할 수도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pSp>
        <p:nvGrpSpPr>
          <p:cNvPr id="2" name="그룹 1"/>
          <p:cNvGrpSpPr/>
          <p:nvPr/>
        </p:nvGrpSpPr>
        <p:grpSpPr>
          <a:xfrm>
            <a:off x="2723480" y="1613734"/>
            <a:ext cx="3915854" cy="4663445"/>
            <a:chOff x="1680882" y="1818037"/>
            <a:chExt cx="5356412" cy="4037711"/>
          </a:xfrm>
        </p:grpSpPr>
        <p:sp>
          <p:nvSpPr>
            <p:cNvPr id="3" name="직사각형 2"/>
            <p:cNvSpPr/>
            <p:nvPr/>
          </p:nvSpPr>
          <p:spPr>
            <a:xfrm>
              <a:off x="1680882" y="1818037"/>
              <a:ext cx="5356412" cy="4037711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28800" y="2095495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 smtClean="0"/>
                <a:t>세미나명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828800" y="2581166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smtClean="0"/>
                <a:t>장</a:t>
              </a:r>
              <a:r>
                <a:rPr lang="ko-KR" altLang="en-US" sz="1200"/>
                <a:t>소</a:t>
              </a:r>
              <a:r>
                <a:rPr lang="ko-KR" altLang="en-US" sz="120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828800" y="3290047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시</a:t>
              </a:r>
              <a:r>
                <a:rPr lang="ko-KR" altLang="en-US" sz="1200" dirty="0"/>
                <a:t>간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828800" y="2936394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날</a:t>
              </a:r>
              <a:r>
                <a:rPr lang="ko-KR" altLang="en-US" sz="1200" dirty="0"/>
                <a:t>짜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828800" y="3698393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신청자 수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828800" y="4164557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결제상태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3809871" y="5414682"/>
              <a:ext cx="896658" cy="3048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/>
                <a:t>취</a:t>
              </a:r>
              <a:r>
                <a:rPr lang="ko-KR" altLang="en-US" sz="1100" dirty="0"/>
                <a:t>소</a:t>
              </a: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1828800" y="1884367"/>
              <a:ext cx="215153" cy="226811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5</a:t>
              </a:r>
              <a:endParaRPr lang="ko-KR" altLang="en-US" dirty="0"/>
            </a:p>
          </p:txBody>
        </p:sp>
      </p:grpSp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2568334"/>
              </p:ext>
            </p:extLst>
          </p:nvPr>
        </p:nvGraphicFramePr>
        <p:xfrm>
          <a:off x="8774757" y="1994534"/>
          <a:ext cx="3120909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20909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hj_user_m_myPage_meetup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밋</a:t>
            </a:r>
            <a:r>
              <a:rPr lang="ko-KR" altLang="en-US" sz="2500" b="1" dirty="0" err="1">
                <a:solidFill>
                  <a:schemeClr val="bg1"/>
                </a:solidFill>
                <a:latin typeface="+mj-lt"/>
              </a:rPr>
              <a:t>업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예약 리스트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상세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76359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806051088"/>
              </p:ext>
            </p:extLst>
          </p:nvPr>
        </p:nvGraphicFramePr>
        <p:xfrm>
          <a:off x="8741781" y="3197678"/>
          <a:ext cx="2952330" cy="261738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6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문의사항을 관리하는 페이지로 크게 문의한 것과 문의 받은 내용을 분류하여 확인할 수 있고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문의한 것을 확인하는 경우 어떤 대상에 대해 확인하는 것인지 확인하고 답변상태를 확인할</a:t>
                      </a:r>
                      <a:r>
                        <a:rPr lang="ko-KR" altLang="en-US" sz="1300" b="0" u="none" strike="noStrike" cap="none" baseline="0" dirty="0" smtClean="0"/>
                        <a:t> </a:t>
                      </a:r>
                      <a:r>
                        <a:rPr lang="ko-KR" altLang="en-US" sz="1300" b="0" u="none" strike="noStrike" cap="none" baseline="0" dirty="0" err="1" smtClean="0"/>
                        <a:t>수있다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해당하는 문의를 클릭하면 상세정보를 확인할 수 있는 페이지로 이동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1881691" y="1165405"/>
            <a:ext cx="4986005" cy="56119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359036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문의사항 관리</a:t>
            </a:r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2327331" y="1784624"/>
            <a:ext cx="1541929" cy="1314450"/>
            <a:chOff x="5272238" y="1836640"/>
            <a:chExt cx="1541929" cy="1314450"/>
          </a:xfrm>
        </p:grpSpPr>
        <p:grpSp>
          <p:nvGrpSpPr>
            <p:cNvPr id="13" name="그룹 12"/>
            <p:cNvGrpSpPr/>
            <p:nvPr/>
          </p:nvGrpSpPr>
          <p:grpSpPr>
            <a:xfrm>
              <a:off x="5272238" y="1836640"/>
              <a:ext cx="1541929" cy="367553"/>
              <a:chOff x="5585012" y="2095495"/>
              <a:chExt cx="1541929" cy="367553"/>
            </a:xfrm>
          </p:grpSpPr>
          <p:sp>
            <p:nvSpPr>
              <p:cNvPr id="9" name="직사각형 8"/>
              <p:cNvSpPr/>
              <p:nvPr/>
            </p:nvSpPr>
            <p:spPr>
              <a:xfrm>
                <a:off x="5585012" y="2095495"/>
                <a:ext cx="1541929" cy="36755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400" dirty="0" err="1" smtClean="0">
                    <a:solidFill>
                      <a:schemeClr val="tx1"/>
                    </a:solidFill>
                  </a:rPr>
                  <a:t>세미나</a:t>
                </a:r>
                <a:r>
                  <a:rPr lang="ko-KR" altLang="en-US" sz="1400" dirty="0" err="1">
                    <a:solidFill>
                      <a:schemeClr val="tx1"/>
                    </a:solidFill>
                  </a:rPr>
                  <a:t>존</a:t>
                </a:r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이등변 삼각형 11"/>
              <p:cNvSpPr/>
              <p:nvPr/>
            </p:nvSpPr>
            <p:spPr>
              <a:xfrm flipV="1">
                <a:off x="6822140" y="2227711"/>
                <a:ext cx="215154" cy="174816"/>
              </a:xfrm>
              <a:prstGeom prst="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4" name="직사각형 13"/>
            <p:cNvSpPr/>
            <p:nvPr/>
          </p:nvSpPr>
          <p:spPr>
            <a:xfrm>
              <a:off x="5272238" y="2198586"/>
              <a:ext cx="1541928" cy="95250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400" dirty="0" err="1" smtClean="0">
                  <a:solidFill>
                    <a:schemeClr val="tx1"/>
                  </a:solidFill>
                </a:rPr>
                <a:t>QnA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세미나존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세미나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밋업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1873539" y="3197678"/>
            <a:ext cx="5002309" cy="3579640"/>
            <a:chOff x="1649503" y="3164533"/>
            <a:chExt cx="5504335" cy="3101789"/>
          </a:xfrm>
        </p:grpSpPr>
        <p:sp>
          <p:nvSpPr>
            <p:cNvPr id="15" name="직사각형 14"/>
            <p:cNvSpPr/>
            <p:nvPr/>
          </p:nvSpPr>
          <p:spPr>
            <a:xfrm>
              <a:off x="1649503" y="3164533"/>
              <a:ext cx="5495365" cy="310178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658473" y="3164533"/>
              <a:ext cx="5495365" cy="43030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200" dirty="0" smtClean="0">
                  <a:solidFill>
                    <a:schemeClr val="tx1"/>
                  </a:solidFill>
                </a:rPr>
                <a:t>   제목               날짜                문의 대상            답변상태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4316502" y="3810000"/>
              <a:ext cx="277906" cy="26444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6</a:t>
              </a:r>
              <a:endParaRPr lang="ko-KR" altLang="en-US" dirty="0"/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5326023" y="1809736"/>
            <a:ext cx="1196791" cy="920026"/>
            <a:chOff x="6814164" y="1850069"/>
            <a:chExt cx="1196791" cy="920026"/>
          </a:xfrm>
        </p:grpSpPr>
        <p:grpSp>
          <p:nvGrpSpPr>
            <p:cNvPr id="18" name="그룹 17"/>
            <p:cNvGrpSpPr/>
            <p:nvPr/>
          </p:nvGrpSpPr>
          <p:grpSpPr>
            <a:xfrm>
              <a:off x="6814166" y="1850069"/>
              <a:ext cx="1196789" cy="367553"/>
              <a:chOff x="5585012" y="2095495"/>
              <a:chExt cx="1541929" cy="367553"/>
            </a:xfrm>
          </p:grpSpPr>
          <p:sp>
            <p:nvSpPr>
              <p:cNvPr id="19" name="직사각형 18"/>
              <p:cNvSpPr/>
              <p:nvPr/>
            </p:nvSpPr>
            <p:spPr>
              <a:xfrm>
                <a:off x="5585012" y="2095495"/>
                <a:ext cx="1541929" cy="36755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400" dirty="0" smtClean="0">
                    <a:solidFill>
                      <a:schemeClr val="tx1"/>
                    </a:solidFill>
                  </a:rPr>
                  <a:t>문의 한 것</a:t>
                </a:r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이등변 삼각형 19"/>
              <p:cNvSpPr/>
              <p:nvPr/>
            </p:nvSpPr>
            <p:spPr>
              <a:xfrm flipV="1">
                <a:off x="6822140" y="2227711"/>
                <a:ext cx="215154" cy="174816"/>
              </a:xfrm>
              <a:prstGeom prst="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1" name="직사각형 20"/>
            <p:cNvSpPr/>
            <p:nvPr/>
          </p:nvSpPr>
          <p:spPr>
            <a:xfrm>
              <a:off x="6814164" y="2225463"/>
              <a:ext cx="1196789" cy="5446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문의 한 것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문의 받은 것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7587411"/>
              </p:ext>
            </p:extLst>
          </p:nvPr>
        </p:nvGraphicFramePr>
        <p:xfrm>
          <a:off x="8690090" y="1635260"/>
          <a:ext cx="3120909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20909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hj_user_m_myPage_qna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3" name="TextBox 22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문의사항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한 것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관리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23818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5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716230157"/>
              </p:ext>
            </p:extLst>
          </p:nvPr>
        </p:nvGraphicFramePr>
        <p:xfrm>
          <a:off x="8902648" y="3220935"/>
          <a:ext cx="2952330" cy="8077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6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내가 문의한 내용의 상세를 확인 할 수 있다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pSp>
        <p:nvGrpSpPr>
          <p:cNvPr id="2" name="그룹 1"/>
          <p:cNvGrpSpPr/>
          <p:nvPr/>
        </p:nvGrpSpPr>
        <p:grpSpPr>
          <a:xfrm>
            <a:off x="2474260" y="1210450"/>
            <a:ext cx="4493234" cy="5414467"/>
            <a:chOff x="1680882" y="1818037"/>
            <a:chExt cx="5356412" cy="4037711"/>
          </a:xfrm>
        </p:grpSpPr>
        <p:grpSp>
          <p:nvGrpSpPr>
            <p:cNvPr id="13" name="그룹 12"/>
            <p:cNvGrpSpPr/>
            <p:nvPr/>
          </p:nvGrpSpPr>
          <p:grpSpPr>
            <a:xfrm>
              <a:off x="5272238" y="1836640"/>
              <a:ext cx="1541929" cy="367553"/>
              <a:chOff x="5585012" y="2095495"/>
              <a:chExt cx="1541929" cy="367553"/>
            </a:xfrm>
          </p:grpSpPr>
          <p:sp>
            <p:nvSpPr>
              <p:cNvPr id="9" name="직사각형 8"/>
              <p:cNvSpPr/>
              <p:nvPr/>
            </p:nvSpPr>
            <p:spPr>
              <a:xfrm>
                <a:off x="5585012" y="2095495"/>
                <a:ext cx="1541929" cy="36755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400" dirty="0" err="1" smtClean="0">
                    <a:solidFill>
                      <a:schemeClr val="tx1"/>
                    </a:solidFill>
                  </a:rPr>
                  <a:t>세미나</a:t>
                </a:r>
                <a:r>
                  <a:rPr lang="ko-KR" altLang="en-US" sz="1400" dirty="0" err="1">
                    <a:solidFill>
                      <a:schemeClr val="tx1"/>
                    </a:solidFill>
                  </a:rPr>
                  <a:t>존</a:t>
                </a:r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이등변 삼각형 11"/>
              <p:cNvSpPr/>
              <p:nvPr/>
            </p:nvSpPr>
            <p:spPr>
              <a:xfrm flipV="1">
                <a:off x="6822140" y="2227711"/>
                <a:ext cx="215154" cy="174816"/>
              </a:xfrm>
              <a:prstGeom prst="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4" name="직사각형 13"/>
            <p:cNvSpPr/>
            <p:nvPr/>
          </p:nvSpPr>
          <p:spPr>
            <a:xfrm>
              <a:off x="5272238" y="2198586"/>
              <a:ext cx="1541928" cy="95250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400" dirty="0" err="1" smtClean="0">
                  <a:solidFill>
                    <a:schemeClr val="tx1"/>
                  </a:solidFill>
                </a:rPr>
                <a:t>QnA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세미나존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세미나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밋업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1680882" y="1818037"/>
              <a:ext cx="5356412" cy="4037711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828800" y="2095495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제</a:t>
              </a:r>
              <a:r>
                <a:rPr lang="ko-KR" altLang="en-US" sz="1200" dirty="0"/>
                <a:t>목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875867" y="2836187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시</a:t>
              </a:r>
              <a:r>
                <a:rPr lang="ko-KR" altLang="en-US" sz="1200" dirty="0"/>
                <a:t>간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866897" y="2498230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날</a:t>
              </a:r>
              <a:r>
                <a:rPr lang="ko-KR" altLang="en-US" sz="1200" dirty="0"/>
                <a:t>짜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828800" y="4164557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답변내</a:t>
              </a:r>
              <a:r>
                <a:rPr lang="ko-KR" altLang="en-US" sz="1200" dirty="0"/>
                <a:t>용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3928782" y="5414682"/>
              <a:ext cx="765799" cy="3048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/>
                <a:t>확</a:t>
              </a:r>
              <a:r>
                <a:rPr lang="ko-KR" altLang="en-US" sz="1100" dirty="0"/>
                <a:t>인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875867" y="3602889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내용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875867" y="3164533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문의 대상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6642846" y="1926512"/>
              <a:ext cx="286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X</a:t>
              </a:r>
              <a:endParaRPr lang="ko-KR" altLang="en-US" dirty="0"/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1828800" y="1850069"/>
              <a:ext cx="286871" cy="293603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6</a:t>
              </a:r>
              <a:endParaRPr lang="ko-KR" altLang="en-US" dirty="0"/>
            </a:p>
          </p:txBody>
        </p:sp>
      </p:grpSp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387515"/>
              </p:ext>
            </p:extLst>
          </p:nvPr>
        </p:nvGraphicFramePr>
        <p:xfrm>
          <a:off x="8766290" y="1739815"/>
          <a:ext cx="3120909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20909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hj_user_m_myPage_qna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1" name="TextBox 20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문의사항 관리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한 것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상세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15597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552168783"/>
              </p:ext>
            </p:extLst>
          </p:nvPr>
        </p:nvGraphicFramePr>
        <p:xfrm>
          <a:off x="8894182" y="3280785"/>
          <a:ext cx="2952330" cy="182490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7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문의 받은 것을 확인하는 페이지로 어떤 대상에 대해 문의했는지 보여준다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해당하는 세미나의 리스트가 불러와지고 클릭 시 확인 가능한 페이지로 이동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2081120" y="1183335"/>
            <a:ext cx="4965866" cy="55670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376966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문의사항 관리</a:t>
            </a:r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2385598" y="1692068"/>
            <a:ext cx="1541929" cy="1314450"/>
            <a:chOff x="5119833" y="1836640"/>
            <a:chExt cx="1541929" cy="1314450"/>
          </a:xfrm>
        </p:grpSpPr>
        <p:grpSp>
          <p:nvGrpSpPr>
            <p:cNvPr id="13" name="그룹 12"/>
            <p:cNvGrpSpPr/>
            <p:nvPr/>
          </p:nvGrpSpPr>
          <p:grpSpPr>
            <a:xfrm>
              <a:off x="5119833" y="1836640"/>
              <a:ext cx="1541929" cy="367553"/>
              <a:chOff x="5585012" y="2095495"/>
              <a:chExt cx="1541929" cy="367553"/>
            </a:xfrm>
          </p:grpSpPr>
          <p:sp>
            <p:nvSpPr>
              <p:cNvPr id="9" name="직사각형 8"/>
              <p:cNvSpPr/>
              <p:nvPr/>
            </p:nvSpPr>
            <p:spPr>
              <a:xfrm>
                <a:off x="5585012" y="2095495"/>
                <a:ext cx="1541929" cy="36755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400" dirty="0" err="1" smtClean="0">
                    <a:solidFill>
                      <a:schemeClr val="tx1"/>
                    </a:solidFill>
                  </a:rPr>
                  <a:t>세미나</a:t>
                </a:r>
                <a:r>
                  <a:rPr lang="ko-KR" altLang="en-US" sz="1400" dirty="0" err="1">
                    <a:solidFill>
                      <a:schemeClr val="tx1"/>
                    </a:solidFill>
                  </a:rPr>
                  <a:t>존</a:t>
                </a:r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이등변 삼각형 11"/>
              <p:cNvSpPr/>
              <p:nvPr/>
            </p:nvSpPr>
            <p:spPr>
              <a:xfrm flipV="1">
                <a:off x="6822140" y="2227711"/>
                <a:ext cx="215154" cy="174816"/>
              </a:xfrm>
              <a:prstGeom prst="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4" name="직사각형 13"/>
            <p:cNvSpPr/>
            <p:nvPr/>
          </p:nvSpPr>
          <p:spPr>
            <a:xfrm>
              <a:off x="5119833" y="2198586"/>
              <a:ext cx="1541928" cy="95250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400" dirty="0" err="1" smtClean="0">
                  <a:solidFill>
                    <a:schemeClr val="tx1"/>
                  </a:solidFill>
                </a:rPr>
                <a:t>QnA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세미나존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세미나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밋업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1838493" y="2953892"/>
            <a:ext cx="5208492" cy="3796532"/>
            <a:chOff x="1380567" y="3032313"/>
            <a:chExt cx="5773271" cy="3234009"/>
          </a:xfrm>
        </p:grpSpPr>
        <p:sp>
          <p:nvSpPr>
            <p:cNvPr id="15" name="직사각형 14"/>
            <p:cNvSpPr/>
            <p:nvPr/>
          </p:nvSpPr>
          <p:spPr>
            <a:xfrm>
              <a:off x="1649503" y="3164533"/>
              <a:ext cx="5495365" cy="310178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658473" y="3164533"/>
              <a:ext cx="5495365" cy="43030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200" dirty="0" smtClean="0">
                  <a:solidFill>
                    <a:schemeClr val="tx1"/>
                  </a:solidFill>
                </a:rPr>
                <a:t>   제목              날짜                 문의대상     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 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         답변상태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1380567" y="3032313"/>
              <a:ext cx="277906" cy="26444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7</a:t>
              </a:r>
              <a:endParaRPr lang="ko-KR" altLang="en-US" dirty="0"/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4850888" y="1715586"/>
            <a:ext cx="1406472" cy="853898"/>
            <a:chOff x="6661759" y="1850069"/>
            <a:chExt cx="1406472" cy="853898"/>
          </a:xfrm>
        </p:grpSpPr>
        <p:grpSp>
          <p:nvGrpSpPr>
            <p:cNvPr id="18" name="그룹 17"/>
            <p:cNvGrpSpPr/>
            <p:nvPr/>
          </p:nvGrpSpPr>
          <p:grpSpPr>
            <a:xfrm>
              <a:off x="6661762" y="1850069"/>
              <a:ext cx="1406469" cy="367553"/>
              <a:chOff x="5585012" y="2095495"/>
              <a:chExt cx="1812078" cy="367553"/>
            </a:xfrm>
          </p:grpSpPr>
          <p:sp>
            <p:nvSpPr>
              <p:cNvPr id="19" name="직사각형 18"/>
              <p:cNvSpPr/>
              <p:nvPr/>
            </p:nvSpPr>
            <p:spPr>
              <a:xfrm>
                <a:off x="5585012" y="2095495"/>
                <a:ext cx="1812078" cy="36755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400" smtClean="0">
                    <a:solidFill>
                      <a:schemeClr val="tx1"/>
                    </a:solidFill>
                  </a:rPr>
                  <a:t>문의 받은 </a:t>
                </a:r>
                <a:r>
                  <a:rPr lang="ko-KR" altLang="en-US" sz="1400" dirty="0" smtClean="0">
                    <a:solidFill>
                      <a:schemeClr val="tx1"/>
                    </a:solidFill>
                  </a:rPr>
                  <a:t>것</a:t>
                </a:r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이등변 삼각형 19"/>
              <p:cNvSpPr/>
              <p:nvPr/>
            </p:nvSpPr>
            <p:spPr>
              <a:xfrm flipV="1">
                <a:off x="7126937" y="2227711"/>
                <a:ext cx="215154" cy="174816"/>
              </a:xfrm>
              <a:prstGeom prst="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1" name="직사각형 20"/>
            <p:cNvSpPr/>
            <p:nvPr/>
          </p:nvSpPr>
          <p:spPr>
            <a:xfrm>
              <a:off x="6661759" y="2225462"/>
              <a:ext cx="1406472" cy="47850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문의 한 것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문의 받은 것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4945904"/>
              </p:ext>
            </p:extLst>
          </p:nvPr>
        </p:nvGraphicFramePr>
        <p:xfrm>
          <a:off x="8757824" y="2086278"/>
          <a:ext cx="3120909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20909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hj_user_m_myPage_qna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3" name="TextBox 22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문의사항 관리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받은 것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33817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279012200"/>
              </p:ext>
            </p:extLst>
          </p:nvPr>
        </p:nvGraphicFramePr>
        <p:xfrm>
          <a:off x="8834915" y="3311317"/>
          <a:ext cx="2952330" cy="169167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7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상세 문의 내용을 보여주는 페이지이다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문의를 받은 경우 답변하기 버튼이 있고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해당 버튼을 클릭하여 이동한 페이지에서 답변내용 입력 가능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pSp>
        <p:nvGrpSpPr>
          <p:cNvPr id="2" name="그룹 1"/>
          <p:cNvGrpSpPr/>
          <p:nvPr/>
        </p:nvGrpSpPr>
        <p:grpSpPr>
          <a:xfrm>
            <a:off x="2603763" y="1225797"/>
            <a:ext cx="4209915" cy="5186790"/>
            <a:chOff x="1680882" y="1818037"/>
            <a:chExt cx="5356412" cy="4037711"/>
          </a:xfrm>
        </p:grpSpPr>
        <p:grpSp>
          <p:nvGrpSpPr>
            <p:cNvPr id="13" name="그룹 12"/>
            <p:cNvGrpSpPr/>
            <p:nvPr/>
          </p:nvGrpSpPr>
          <p:grpSpPr>
            <a:xfrm>
              <a:off x="5119833" y="1836640"/>
              <a:ext cx="1541929" cy="367553"/>
              <a:chOff x="5585012" y="2095495"/>
              <a:chExt cx="1541929" cy="367553"/>
            </a:xfrm>
          </p:grpSpPr>
          <p:sp>
            <p:nvSpPr>
              <p:cNvPr id="9" name="직사각형 8"/>
              <p:cNvSpPr/>
              <p:nvPr/>
            </p:nvSpPr>
            <p:spPr>
              <a:xfrm>
                <a:off x="5585012" y="2095495"/>
                <a:ext cx="1541929" cy="36755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400" dirty="0" err="1" smtClean="0">
                    <a:solidFill>
                      <a:schemeClr val="tx1"/>
                    </a:solidFill>
                  </a:rPr>
                  <a:t>세미나</a:t>
                </a:r>
                <a:r>
                  <a:rPr lang="ko-KR" altLang="en-US" sz="1400" dirty="0" err="1">
                    <a:solidFill>
                      <a:schemeClr val="tx1"/>
                    </a:solidFill>
                  </a:rPr>
                  <a:t>존</a:t>
                </a:r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이등변 삼각형 11"/>
              <p:cNvSpPr/>
              <p:nvPr/>
            </p:nvSpPr>
            <p:spPr>
              <a:xfrm flipV="1">
                <a:off x="6822140" y="2227711"/>
                <a:ext cx="215154" cy="174816"/>
              </a:xfrm>
              <a:prstGeom prst="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4" name="직사각형 13"/>
            <p:cNvSpPr/>
            <p:nvPr/>
          </p:nvSpPr>
          <p:spPr>
            <a:xfrm>
              <a:off x="5119833" y="2198586"/>
              <a:ext cx="1541928" cy="95250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400" dirty="0" err="1" smtClean="0">
                  <a:solidFill>
                    <a:schemeClr val="tx1"/>
                  </a:solidFill>
                </a:rPr>
                <a:t>QnA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세미나존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세미나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밋업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1680882" y="1818037"/>
              <a:ext cx="5356412" cy="4037711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828800" y="2095495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제</a:t>
              </a:r>
              <a:r>
                <a:rPr lang="ko-KR" altLang="en-US" sz="1200" dirty="0"/>
                <a:t>목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866897" y="2498230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날</a:t>
              </a:r>
              <a:r>
                <a:rPr lang="ko-KR" altLang="en-US" sz="1200" dirty="0"/>
                <a:t>짜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875867" y="2836187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시</a:t>
              </a:r>
              <a:r>
                <a:rPr lang="ko-KR" altLang="en-US" sz="1200" dirty="0"/>
                <a:t>간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875867" y="3164533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문의 대상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875867" y="3602889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내용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828800" y="4164557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답변내</a:t>
              </a:r>
              <a:r>
                <a:rPr lang="ko-KR" altLang="en-US" sz="1200" dirty="0"/>
                <a:t>용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3660606" y="5414682"/>
              <a:ext cx="1396961" cy="3048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/>
                <a:t>답변하</a:t>
              </a:r>
              <a:r>
                <a:rPr lang="ko-KR" altLang="en-US" sz="1100" dirty="0"/>
                <a:t>기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6642846" y="1926512"/>
              <a:ext cx="286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X</a:t>
              </a:r>
              <a:endParaRPr lang="ko-KR" altLang="en-US" dirty="0"/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1727944" y="1934146"/>
              <a:ext cx="277906" cy="26444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7</a:t>
              </a:r>
              <a:endParaRPr lang="ko-KR" altLang="en-US" dirty="0"/>
            </a:p>
          </p:txBody>
        </p:sp>
      </p:grpSp>
      <p:graphicFrame>
        <p:nvGraphicFramePr>
          <p:cNvPr id="35" name="표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8650149"/>
              </p:ext>
            </p:extLst>
          </p:nvPr>
        </p:nvGraphicFramePr>
        <p:xfrm>
          <a:off x="8774757" y="2019977"/>
          <a:ext cx="3120909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20909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hj_user_m_myPage_qna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1" name="TextBox 20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문의사항 관리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받은 것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 -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상세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27352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387901498"/>
              </p:ext>
            </p:extLst>
          </p:nvPr>
        </p:nvGraphicFramePr>
        <p:xfrm>
          <a:off x="8860315" y="3480009"/>
          <a:ext cx="2952330" cy="208791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8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err="1" smtClean="0"/>
                        <a:t>세미나존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세미나</a:t>
                      </a:r>
                      <a:r>
                        <a:rPr lang="en-US" altLang="ko-KR" sz="1300" b="0" u="none" strike="noStrike" cap="none" dirty="0" smtClean="0"/>
                        <a:t>/</a:t>
                      </a:r>
                      <a:r>
                        <a:rPr lang="ko-KR" altLang="en-US" sz="1300" b="0" u="none" strike="noStrike" cap="none" dirty="0" err="1" smtClean="0"/>
                        <a:t>밋업에</a:t>
                      </a:r>
                      <a:r>
                        <a:rPr lang="ko-KR" altLang="en-US" sz="1300" b="0" u="none" strike="noStrike" cap="none" dirty="0" smtClean="0"/>
                        <a:t> 대한 후기를 등록할 수 있는 페이지로 각각에 대해 이용후기를 등록할</a:t>
                      </a:r>
                      <a:r>
                        <a:rPr lang="en-US" altLang="ko-KR" sz="1300" b="0" u="none" strike="noStrike" cap="none" baseline="0" dirty="0" smtClean="0"/>
                        <a:t> </a:t>
                      </a:r>
                      <a:r>
                        <a:rPr lang="ko-KR" altLang="en-US" sz="1300" b="0" u="none" strike="noStrike" cap="none" baseline="0" dirty="0" smtClean="0"/>
                        <a:t>수 있다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후기등록여부가 표시되며 해당 리스트를 클릭하여 이동한 페이지에서 등록한 후기를 확인할 수 있다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pSp>
        <p:nvGrpSpPr>
          <p:cNvPr id="7" name="그룹 6"/>
          <p:cNvGrpSpPr/>
          <p:nvPr/>
        </p:nvGrpSpPr>
        <p:grpSpPr>
          <a:xfrm>
            <a:off x="2277035" y="1201265"/>
            <a:ext cx="4312023" cy="5369864"/>
            <a:chOff x="1775011" y="1201265"/>
            <a:chExt cx="4814048" cy="5369864"/>
          </a:xfrm>
        </p:grpSpPr>
        <p:sp>
          <p:nvSpPr>
            <p:cNvPr id="4" name="직사각형 3"/>
            <p:cNvSpPr/>
            <p:nvPr/>
          </p:nvSpPr>
          <p:spPr>
            <a:xfrm>
              <a:off x="1891553" y="1201265"/>
              <a:ext cx="4697506" cy="536986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3339352" y="1362630"/>
              <a:ext cx="23846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/>
                <a:t>이용후기 관리</a:t>
              </a:r>
              <a:endParaRPr lang="ko-KR" altLang="en-US" dirty="0"/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4580965" y="1801874"/>
              <a:ext cx="1541929" cy="880788"/>
              <a:chOff x="5585012" y="2095495"/>
              <a:chExt cx="1541929" cy="880788"/>
            </a:xfrm>
          </p:grpSpPr>
          <p:grpSp>
            <p:nvGrpSpPr>
              <p:cNvPr id="13" name="그룹 12"/>
              <p:cNvGrpSpPr/>
              <p:nvPr/>
            </p:nvGrpSpPr>
            <p:grpSpPr>
              <a:xfrm>
                <a:off x="5585012" y="2095495"/>
                <a:ext cx="1541929" cy="367553"/>
                <a:chOff x="5585012" y="2095495"/>
                <a:chExt cx="1541929" cy="367553"/>
              </a:xfrm>
            </p:grpSpPr>
            <p:sp>
              <p:nvSpPr>
                <p:cNvPr id="9" name="직사각형 8"/>
                <p:cNvSpPr/>
                <p:nvPr/>
              </p:nvSpPr>
              <p:spPr>
                <a:xfrm>
                  <a:off x="5585012" y="2095495"/>
                  <a:ext cx="1541929" cy="367553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ko-KR" altLang="en-US" sz="1400" dirty="0" err="1" smtClean="0">
                      <a:solidFill>
                        <a:schemeClr val="tx1"/>
                      </a:solidFill>
                    </a:rPr>
                    <a:t>세미나존</a:t>
                  </a:r>
                  <a:endParaRPr lang="ko-KR" altLang="en-US" sz="1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" name="이등변 삼각형 11"/>
                <p:cNvSpPr/>
                <p:nvPr/>
              </p:nvSpPr>
              <p:spPr>
                <a:xfrm flipV="1">
                  <a:off x="6822140" y="2227711"/>
                  <a:ext cx="215154" cy="174816"/>
                </a:xfrm>
                <a:prstGeom prst="triangl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4" name="직사각형 13"/>
              <p:cNvSpPr/>
              <p:nvPr/>
            </p:nvSpPr>
            <p:spPr>
              <a:xfrm>
                <a:off x="5585012" y="2463049"/>
                <a:ext cx="1541929" cy="51323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400" dirty="0" err="1" smtClean="0">
                    <a:solidFill>
                      <a:schemeClr val="tx1"/>
                    </a:solidFill>
                  </a:rPr>
                  <a:t>세미나</a:t>
                </a:r>
                <a:r>
                  <a:rPr lang="ko-KR" altLang="en-US" sz="1400" dirty="0" err="1">
                    <a:solidFill>
                      <a:schemeClr val="tx1"/>
                    </a:solidFill>
                  </a:rPr>
                  <a:t>존</a:t>
                </a:r>
                <a:endParaRPr lang="en-US" altLang="ko-KR" sz="1400" dirty="0" smtClean="0">
                  <a:solidFill>
                    <a:schemeClr val="tx1"/>
                  </a:solidFill>
                </a:endParaRPr>
              </a:p>
              <a:p>
                <a:r>
                  <a:rPr lang="ko-KR" altLang="en-US" sz="1400" dirty="0" smtClean="0">
                    <a:solidFill>
                      <a:schemeClr val="tx1"/>
                    </a:solidFill>
                  </a:rPr>
                  <a:t>세미나</a:t>
                </a:r>
                <a:r>
                  <a:rPr lang="en-US" altLang="ko-KR" sz="1400" dirty="0" smtClean="0">
                    <a:solidFill>
                      <a:schemeClr val="tx1"/>
                    </a:solidFill>
                  </a:rPr>
                  <a:t>/</a:t>
                </a:r>
                <a:r>
                  <a:rPr lang="ko-KR" altLang="en-US" sz="1400" dirty="0" err="1" smtClean="0">
                    <a:solidFill>
                      <a:schemeClr val="tx1"/>
                    </a:solidFill>
                  </a:rPr>
                  <a:t>밋업</a:t>
                </a:r>
                <a:endParaRPr lang="en-US" altLang="ko-KR" sz="1400" dirty="0" smtClean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" name="그룹 5"/>
            <p:cNvGrpSpPr/>
            <p:nvPr/>
          </p:nvGrpSpPr>
          <p:grpSpPr>
            <a:xfrm>
              <a:off x="1775011" y="2779052"/>
              <a:ext cx="4814047" cy="3792077"/>
              <a:chOff x="1402975" y="3065929"/>
              <a:chExt cx="5634319" cy="3101789"/>
            </a:xfrm>
          </p:grpSpPr>
          <p:sp>
            <p:nvSpPr>
              <p:cNvPr id="15" name="직사각형 14"/>
              <p:cNvSpPr/>
              <p:nvPr/>
            </p:nvSpPr>
            <p:spPr>
              <a:xfrm>
                <a:off x="1541929" y="3065929"/>
                <a:ext cx="5495365" cy="310178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직사각형 15"/>
              <p:cNvSpPr/>
              <p:nvPr/>
            </p:nvSpPr>
            <p:spPr>
              <a:xfrm>
                <a:off x="1541928" y="3074894"/>
                <a:ext cx="5495365" cy="43030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200" dirty="0" smtClean="0">
                    <a:solidFill>
                      <a:schemeClr val="tx1"/>
                    </a:solidFill>
                  </a:rPr>
                  <a:t>  세미나</a:t>
                </a:r>
                <a:r>
                  <a:rPr lang="en-US" altLang="ko-KR" sz="1200" dirty="0" smtClean="0">
                    <a:solidFill>
                      <a:schemeClr val="tx1"/>
                    </a:solidFill>
                  </a:rPr>
                  <a:t>/</a:t>
                </a:r>
                <a:r>
                  <a:rPr lang="ko-KR" altLang="en-US" sz="1200" dirty="0" err="1" smtClean="0">
                    <a:solidFill>
                      <a:schemeClr val="tx1"/>
                    </a:solidFill>
                  </a:rPr>
                  <a:t>밋업명</a:t>
                </a:r>
                <a:r>
                  <a:rPr lang="ko-KR" altLang="en-US" sz="1200" dirty="0" smtClean="0">
                    <a:solidFill>
                      <a:schemeClr val="tx1"/>
                    </a:solidFill>
                  </a:rPr>
                  <a:t>      장소     날짜</a:t>
                </a:r>
                <a:r>
                  <a:rPr lang="en-US" altLang="ko-KR" sz="12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ko-KR" sz="1200" dirty="0" smtClean="0">
                    <a:solidFill>
                      <a:schemeClr val="tx1"/>
                    </a:solidFill>
                  </a:rPr>
                  <a:t>   </a:t>
                </a:r>
                <a:r>
                  <a:rPr lang="ko-KR" altLang="en-US" sz="1200" dirty="0" smtClean="0">
                    <a:solidFill>
                      <a:schemeClr val="tx1"/>
                    </a:solidFill>
                  </a:rPr>
                  <a:t>시간    후기등록여부</a:t>
                </a:r>
                <a:endParaRPr lang="ko-KR" alt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직사각형 16"/>
              <p:cNvSpPr/>
              <p:nvPr/>
            </p:nvSpPr>
            <p:spPr>
              <a:xfrm>
                <a:off x="1402975" y="3572453"/>
                <a:ext cx="277906" cy="264440"/>
              </a:xfrm>
              <a:prstGeom prst="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/>
                  <a:t>8</a:t>
                </a:r>
                <a:endParaRPr lang="ko-KR" altLang="en-US" dirty="0"/>
              </a:p>
            </p:txBody>
          </p:sp>
        </p:grpSp>
      </p:grpSp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5399642"/>
              </p:ext>
            </p:extLst>
          </p:nvPr>
        </p:nvGraphicFramePr>
        <p:xfrm>
          <a:off x="8808624" y="2157257"/>
          <a:ext cx="3120909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20909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hj_user_m_myPage_comm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이용후기 관리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61441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962423" y="116632"/>
            <a:ext cx="9646078" cy="796908"/>
          </a:xfrm>
        </p:spPr>
        <p:txBody>
          <a:bodyPr/>
          <a:lstStyle/>
          <a:p>
            <a:r>
              <a:rPr lang="en-US" altLang="ko-KR" smtClean="0"/>
              <a:t>[</a:t>
            </a:r>
            <a:r>
              <a:rPr lang="ko-KR" altLang="en-US" smtClean="0"/>
              <a:t>화면구현</a:t>
            </a:r>
            <a:r>
              <a:rPr lang="en-US" altLang="ko-KR" smtClean="0"/>
              <a:t>] </a:t>
            </a:r>
            <a:r>
              <a:rPr lang="ko-KR" altLang="en-US" smtClean="0"/>
              <a:t>사용자 </a:t>
            </a:r>
            <a:r>
              <a:rPr lang="en-US" altLang="ko-KR" smtClean="0"/>
              <a:t>– </a:t>
            </a:r>
            <a:r>
              <a:rPr lang="ko-KR" altLang="en-US" smtClean="0"/>
              <a:t>웹 </a:t>
            </a:r>
            <a:r>
              <a:rPr lang="en-US" altLang="ko-KR" smtClean="0"/>
              <a:t>– </a:t>
            </a:r>
            <a:r>
              <a:rPr lang="ko-KR" altLang="en-US" smtClean="0"/>
              <a:t>세미나존 문의 등록</a:t>
            </a:r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684" y="1191986"/>
            <a:ext cx="4484234" cy="2530928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684" y="4096139"/>
            <a:ext cx="4549549" cy="243072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8098" y="1488191"/>
            <a:ext cx="5553075" cy="140429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8098" y="2988129"/>
            <a:ext cx="5543550" cy="207839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08098" y="5159099"/>
            <a:ext cx="5797906" cy="21533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08098" y="5534414"/>
            <a:ext cx="3571875" cy="32385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96565968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444913868"/>
              </p:ext>
            </p:extLst>
          </p:nvPr>
        </p:nvGraphicFramePr>
        <p:xfrm>
          <a:off x="8792581" y="3709128"/>
          <a:ext cx="2952330" cy="188979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8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등록하기 버튼을 눌러서 이동한 페이지에서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  <a:r>
                        <a:rPr lang="en-US" altLang="ko-KR" sz="1300" b="0" u="none" strike="noStrike" cap="none" baseline="0" dirty="0" smtClean="0"/>
                        <a:t> </a:t>
                      </a:r>
                      <a:r>
                        <a:rPr lang="ko-KR" altLang="en-US" sz="1300" b="0" u="none" strike="noStrike" cap="none" dirty="0" smtClean="0"/>
                        <a:t>내용만 입력하여 등록할 수 있다</a:t>
                      </a:r>
                      <a:r>
                        <a:rPr lang="en-US" altLang="ko-KR" sz="1300" b="0" u="none" strike="noStrike" cap="none" dirty="0" smtClean="0"/>
                        <a:t>. 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이미 후기가 등록된 경우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등록하기 버튼</a:t>
                      </a:r>
                      <a:r>
                        <a:rPr lang="ko-KR" altLang="en-US" sz="1300" b="0" u="none" strike="noStrike" cap="none" baseline="0" dirty="0" smtClean="0"/>
                        <a:t> 위치에 </a:t>
                      </a:r>
                      <a:r>
                        <a:rPr lang="en-US" altLang="ko-KR" sz="1300" b="0" u="none" strike="noStrike" cap="none" baseline="0" dirty="0" smtClean="0"/>
                        <a:t>‘</a:t>
                      </a:r>
                      <a:r>
                        <a:rPr lang="ko-KR" altLang="en-US" sz="1300" b="0" u="none" strike="noStrike" cap="none" baseline="0" dirty="0" smtClean="0"/>
                        <a:t>이미 후기를 등록하였습니다</a:t>
                      </a:r>
                      <a:r>
                        <a:rPr lang="en-US" altLang="ko-KR" sz="1300" b="0" u="none" strike="noStrike" cap="none" baseline="0" dirty="0" smtClean="0"/>
                        <a:t>.’ </a:t>
                      </a:r>
                      <a:r>
                        <a:rPr lang="ko-KR" altLang="en-US" sz="1300" b="0" u="none" strike="noStrike" cap="none" baseline="0" dirty="0" smtClean="0"/>
                        <a:t>문구가 표시된다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pSp>
        <p:nvGrpSpPr>
          <p:cNvPr id="3" name="그룹 2"/>
          <p:cNvGrpSpPr/>
          <p:nvPr/>
        </p:nvGrpSpPr>
        <p:grpSpPr>
          <a:xfrm>
            <a:off x="2400105" y="1376969"/>
            <a:ext cx="4368063" cy="4790747"/>
            <a:chOff x="1680882" y="1818037"/>
            <a:chExt cx="5356412" cy="4037711"/>
          </a:xfrm>
        </p:grpSpPr>
        <p:sp>
          <p:nvSpPr>
            <p:cNvPr id="2" name="직사각형 1"/>
            <p:cNvSpPr/>
            <p:nvPr/>
          </p:nvSpPr>
          <p:spPr>
            <a:xfrm>
              <a:off x="5446058" y="1969986"/>
              <a:ext cx="277906" cy="26444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1680882" y="1818037"/>
              <a:ext cx="5356412" cy="4037711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900518" y="2174814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후기 내용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3730899" y="5414682"/>
              <a:ext cx="1195935" cy="3048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/>
                <a:t>등</a:t>
              </a:r>
              <a:r>
                <a:rPr lang="ko-KR" altLang="en-US" sz="1100" dirty="0"/>
                <a:t>록</a:t>
              </a:r>
              <a:r>
                <a:rPr lang="ko-KR" altLang="en-US" sz="1100" dirty="0" smtClean="0"/>
                <a:t>하기</a:t>
              </a:r>
              <a:endParaRPr lang="ko-KR" altLang="en-US" sz="1100" dirty="0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2066364" y="2474228"/>
              <a:ext cx="277906" cy="26444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8</a:t>
              </a:r>
              <a:endParaRPr lang="ko-KR" altLang="en-US" dirty="0"/>
            </a:p>
          </p:txBody>
        </p:sp>
      </p:grp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9350340"/>
              </p:ext>
            </p:extLst>
          </p:nvPr>
        </p:nvGraphicFramePr>
        <p:xfrm>
          <a:off x="8749357" y="1976893"/>
          <a:ext cx="3120909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20909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hj_user_m_myPage_comm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이용후기 관리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등록페이지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11501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772555213"/>
              </p:ext>
            </p:extLst>
          </p:nvPr>
        </p:nvGraphicFramePr>
        <p:xfrm>
          <a:off x="8572093" y="3746330"/>
          <a:ext cx="3532000" cy="1652107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 smtClean="0"/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등록된 관리자 목록을 테이블 형식으로 표시</a:t>
                      </a:r>
                      <a:endParaRPr lang="en-US" altLang="ko-KR" sz="1500" b="0" i="0" u="none" strike="noStrike" cap="none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en-US" sz="1500" b="0" i="0" u="none" strike="noStrike" cap="none" noProof="0" dirty="0" smtClean="0">
                          <a:latin typeface="맑은 고딕"/>
                        </a:rPr>
                        <a:t>TR</a:t>
                      </a:r>
                      <a:r>
                        <a:rPr lang="en-US" altLang="en-US" sz="1500" b="0" i="0" u="none" strike="noStrike" cap="none" baseline="0" noProof="0" dirty="0" smtClean="0">
                          <a:latin typeface="맑은 고딕"/>
                        </a:rPr>
                        <a:t>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맑은 고딕"/>
                        </a:rPr>
                        <a:t>클릭시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 상세 정보 호출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등록버튼 </a:t>
                      </a:r>
                      <a:r>
                        <a:rPr lang="ko-KR" altLang="en-US" sz="1500" b="0" i="0" u="none" strike="noStrike" cap="none" noProof="0" dirty="0" err="1" smtClean="0">
                          <a:latin typeface="Malgun Gothic"/>
                          <a:ea typeface="Malgun Gothic"/>
                        </a:rPr>
                        <a:t>클릭시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 관리자 등록 창 호출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1963012"/>
              </p:ext>
            </p:extLst>
          </p:nvPr>
        </p:nvGraphicFramePr>
        <p:xfrm>
          <a:off x="1861127" y="2691866"/>
          <a:ext cx="6376941" cy="25926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68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0913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54093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77800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872068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이름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ID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사원번호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비밀번호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유서희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ezoneysh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Ez2020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********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/>
                        <a:t>권기범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ezonekkb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Ez2021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********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/>
                        <a:t>이형준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ezonelhj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Ez2022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********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/>
                        <a:t>김현태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ezonekht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Ez2023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********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 smtClean="0">
                <a:solidFill>
                  <a:schemeClr val="tx1"/>
                </a:solidFill>
              </a:rPr>
              <a:t>관리자 계정 관리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365999" y="5526703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3" name="Google Shape;173;g7c553259d1_0_81"/>
          <p:cNvSpPr/>
          <p:nvPr/>
        </p:nvSpPr>
        <p:spPr>
          <a:xfrm>
            <a:off x="1324351" y="381282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684864" y="2573867"/>
            <a:ext cx="6687129" cy="28025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7586132" y="3037504"/>
            <a:ext cx="474135" cy="20523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삭</a:t>
            </a:r>
            <a:r>
              <a:rPr lang="ko-KR" altLang="en-US" sz="1000" dirty="0">
                <a:solidFill>
                  <a:schemeClr val="tx1"/>
                </a:solidFill>
              </a:rPr>
              <a:t>제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7586132" y="3369734"/>
            <a:ext cx="474135" cy="20523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삭제</a:t>
            </a:r>
            <a:endParaRPr lang="en-US" altLang="ko-KR" sz="1000" dirty="0" smtClean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7586132" y="3746330"/>
            <a:ext cx="474135" cy="20523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삭</a:t>
            </a:r>
            <a:r>
              <a:rPr lang="ko-KR" altLang="en-US" sz="1000" dirty="0">
                <a:solidFill>
                  <a:schemeClr val="tx1"/>
                </a:solidFill>
              </a:rPr>
              <a:t>제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7586132" y="4078560"/>
            <a:ext cx="474135" cy="20523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삭제</a:t>
            </a:r>
            <a:endParaRPr lang="en-US" altLang="ko-KR" sz="1000" dirty="0" smtClean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6938024" y="5475901"/>
            <a:ext cx="1540936" cy="3884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7205811"/>
              </p:ext>
            </p:extLst>
          </p:nvPr>
        </p:nvGraphicFramePr>
        <p:xfrm>
          <a:off x="8850957" y="2475531"/>
          <a:ext cx="3120909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20909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hj_admin_adminAccount</a:t>
                      </a:r>
                      <a:endParaRPr lang="en-US" altLang="ko-KR" sz="16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관리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자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관리자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관리자 계정 관리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90613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109768460"/>
              </p:ext>
            </p:extLst>
          </p:nvPr>
        </p:nvGraphicFramePr>
        <p:xfrm>
          <a:off x="8492753" y="3131446"/>
          <a:ext cx="3532000" cy="13259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2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아이디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,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비밀번호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,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+mn-lt"/>
                        </a:rPr>
                        <a:t>사번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,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이름 등록하여 관리자 계정 등록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등록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등록하기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닫기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호출 된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+mn-lt"/>
                        </a:rPr>
                        <a:t>모달창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 닫기</a:t>
                      </a:r>
                      <a:endParaRPr lang="ko-KR" altLang="en-US" sz="1500" b="0" i="0" u="none" strike="noStrike" cap="none" noProof="0" dirty="0" smtClean="0">
                        <a:latin typeface="+mn-lt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5906801"/>
              </p:ext>
            </p:extLst>
          </p:nvPr>
        </p:nvGraphicFramePr>
        <p:xfrm>
          <a:off x="1843294" y="2573867"/>
          <a:ext cx="6376940" cy="26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46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63712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4087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4047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4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목요일 고객센터 휴무 안내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1000004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네이버톡톡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1:1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문의가 종료되고 사용에 더욱 편리한 방식으로 변경됩니다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>
                <a:solidFill>
                  <a:schemeClr val="tx1"/>
                </a:solidFill>
              </a:rPr>
              <a:t>공지사항 관리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217831" y="4554873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수</a:t>
            </a:r>
            <a:r>
              <a:rPr lang="ko-KR" altLang="en-US" sz="800" dirty="0">
                <a:solidFill>
                  <a:schemeClr val="tx1"/>
                </a:solidFill>
              </a:rPr>
              <a:t>정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6959598" y="5531490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684143" y="4554872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8" name="Google Shape;173;g7c553259d1_0_81"/>
          <p:cNvSpPr/>
          <p:nvPr/>
        </p:nvSpPr>
        <p:spPr>
          <a:xfrm>
            <a:off x="1130666" y="3794396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574800" y="1921932"/>
            <a:ext cx="6797193" cy="40854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6621" y="2018871"/>
            <a:ext cx="6025299" cy="38915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" name="직사각형 20"/>
          <p:cNvSpPr/>
          <p:nvPr/>
        </p:nvSpPr>
        <p:spPr>
          <a:xfrm>
            <a:off x="6320375" y="5061036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5087006" y="5061036"/>
            <a:ext cx="1075253" cy="3554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00" dirty="0">
              <a:solidFill>
                <a:schemeClr val="tx1"/>
              </a:solidFill>
            </a:endParaRPr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6330804"/>
              </p:ext>
            </p:extLst>
          </p:nvPr>
        </p:nvGraphicFramePr>
        <p:xfrm>
          <a:off x="8740891" y="2258634"/>
          <a:ext cx="3120909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20909"/>
              </a:tblGrid>
              <a:tr h="19185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20099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hj_admin_adminAccount</a:t>
                      </a:r>
                      <a:endParaRPr lang="en-US" altLang="ko-KR" sz="16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2" name="TextBox 21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관리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자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관리자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관리자 계정 관리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관리자 계정 등록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79517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2489340651"/>
              </p:ext>
            </p:extLst>
          </p:nvPr>
        </p:nvGraphicFramePr>
        <p:xfrm>
          <a:off x="8509686" y="3474390"/>
          <a:ext cx="3532000" cy="1332057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3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등록 된 아이디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,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비밀번호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,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+mn-lt"/>
                        </a:rPr>
                        <a:t>사번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 이름 표시 및 수정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수정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수정 완료</a:t>
                      </a:r>
                      <a:endParaRPr lang="en-US" altLang="ko-KR" sz="1500" b="0" i="0" u="none" strike="noStrike" cap="none" baseline="0" noProof="0" dirty="0" smtClean="0">
                        <a:latin typeface="+mn-lt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닫기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호출 된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+mn-lt"/>
                        </a:rPr>
                        <a:t>모달창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 닫기</a:t>
                      </a:r>
                      <a:endParaRPr lang="ko-KR" altLang="en-US" sz="1500" b="0" i="0" u="none" strike="noStrike" cap="none" noProof="0" dirty="0" smtClean="0">
                        <a:latin typeface="+mn-lt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0626918"/>
              </p:ext>
            </p:extLst>
          </p:nvPr>
        </p:nvGraphicFramePr>
        <p:xfrm>
          <a:off x="1843294" y="2573867"/>
          <a:ext cx="6376940" cy="26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46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63712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4087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4047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4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목요일 고객센터 휴무 안내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1000004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네이버톡톡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1:1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문의가 종료되고 사용에 더욱 편리한 방식으로 변경됩니다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>
                <a:solidFill>
                  <a:schemeClr val="tx1"/>
                </a:solidFill>
              </a:rPr>
              <a:t>공지사항 관리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217831" y="4554873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수</a:t>
            </a:r>
            <a:r>
              <a:rPr lang="ko-KR" altLang="en-US" sz="800" dirty="0">
                <a:solidFill>
                  <a:schemeClr val="tx1"/>
                </a:solidFill>
              </a:rPr>
              <a:t>정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7684143" y="4554872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8" name="Google Shape;173;g7c553259d1_0_81"/>
          <p:cNvSpPr/>
          <p:nvPr/>
        </p:nvSpPr>
        <p:spPr>
          <a:xfrm>
            <a:off x="1130666" y="3794396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 smtClean="0"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574800" y="1921932"/>
            <a:ext cx="6797193" cy="40854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3543" y="2011383"/>
            <a:ext cx="6079706" cy="39064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직사각형 19"/>
          <p:cNvSpPr/>
          <p:nvPr/>
        </p:nvSpPr>
        <p:spPr>
          <a:xfrm>
            <a:off x="3630741" y="2607735"/>
            <a:ext cx="1075253" cy="3554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 smtClean="0">
                <a:solidFill>
                  <a:schemeClr val="tx1"/>
                </a:solidFill>
              </a:rPr>
              <a:t>수정</a:t>
            </a:r>
            <a:r>
              <a:rPr lang="en-US" altLang="ko-KR" sz="1300" dirty="0" smtClean="0">
                <a:solidFill>
                  <a:schemeClr val="tx1"/>
                </a:solidFill>
              </a:rPr>
              <a:t>/</a:t>
            </a:r>
            <a:r>
              <a:rPr lang="ko-KR" altLang="en-US" sz="1300" dirty="0" smtClean="0">
                <a:solidFill>
                  <a:schemeClr val="tx1"/>
                </a:solidFill>
              </a:rPr>
              <a:t>삭제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5994036"/>
              </p:ext>
            </p:extLst>
          </p:nvPr>
        </p:nvGraphicFramePr>
        <p:xfrm>
          <a:off x="8757824" y="2607735"/>
          <a:ext cx="3120909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20909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hj_admin_adminAccount</a:t>
                      </a:r>
                      <a:endParaRPr lang="en-US" altLang="ko-KR" sz="16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관리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자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관리자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관리자 계정 관리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관리자 계정 수정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87159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2417854576"/>
              </p:ext>
            </p:extLst>
          </p:nvPr>
        </p:nvGraphicFramePr>
        <p:xfrm>
          <a:off x="8535086" y="2810582"/>
          <a:ext cx="3532000" cy="132135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 smtClean="0"/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세미나존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날짜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호스트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ID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 조건 입력하여 검색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조건 검색 결과 출력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9017767"/>
              </p:ext>
            </p:extLst>
          </p:nvPr>
        </p:nvGraphicFramePr>
        <p:xfrm>
          <a:off x="1861127" y="3504698"/>
          <a:ext cx="6376941" cy="25926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58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9586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82126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2345266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931335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/>
                        <a:t>세미나존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날짜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시간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/>
                        <a:t>호스트 </a:t>
                      </a:r>
                      <a:r>
                        <a:rPr lang="en-US" altLang="ko-KR" sz="800" dirty="0" smtClean="0"/>
                        <a:t>ID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세미나 타이틀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결제 상태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/>
                        <a:t>세미나존</a:t>
                      </a:r>
                      <a:r>
                        <a:rPr lang="en-US" altLang="ko-KR" sz="800" dirty="0" smtClean="0"/>
                        <a:t>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2020-04-01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09:00</a:t>
                      </a:r>
                      <a:r>
                        <a:rPr lang="en-US" altLang="ko-KR" sz="800" baseline="0" dirty="0" smtClean="0"/>
                        <a:t> – 13:00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genius01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날씬한 몸매를 원하십니까</a:t>
                      </a:r>
                      <a:r>
                        <a:rPr lang="en-US" altLang="ko-KR" sz="800" dirty="0" smtClean="0"/>
                        <a:t>?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결제 대기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err="1" smtClean="0"/>
                        <a:t>세미나존</a:t>
                      </a:r>
                      <a:r>
                        <a:rPr lang="en-US" altLang="ko-KR" sz="800" dirty="0" smtClean="0"/>
                        <a:t>1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2020-04-01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18:00 - 22:00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Kht8888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err="1" smtClean="0"/>
                        <a:t>유튜브</a:t>
                      </a:r>
                      <a:r>
                        <a:rPr lang="ko-KR" altLang="en-US" sz="800" dirty="0" smtClean="0"/>
                        <a:t> </a:t>
                      </a:r>
                      <a:r>
                        <a:rPr lang="en-US" altLang="ko-KR" sz="800" dirty="0" smtClean="0"/>
                        <a:t>100</a:t>
                      </a:r>
                      <a:r>
                        <a:rPr lang="ko-KR" altLang="en-US" sz="800" dirty="0" smtClean="0"/>
                        <a:t>만 구독자 채널 만드는 법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결제 완료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err="1" smtClean="0"/>
                        <a:t>세미나존</a:t>
                      </a:r>
                      <a:r>
                        <a:rPr lang="en-US" altLang="ko-KR" sz="800" dirty="0" smtClean="0"/>
                        <a:t>3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2020-04-15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09:00 – 22:00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err="1" smtClean="0"/>
                        <a:t>ezenrmfoT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웹 개발에 대하여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결제 대기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err="1" smtClean="0"/>
                        <a:t>세미나존</a:t>
                      </a:r>
                      <a:r>
                        <a:rPr lang="en-US" altLang="ko-KR" sz="800" dirty="0" smtClean="0"/>
                        <a:t>2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2020-04-27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14:00 - 16:00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err="1" smtClean="0"/>
                        <a:t>whgrpTSp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err="1" smtClean="0"/>
                        <a:t>오홍홍홍홍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결제 완료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err="1" smtClean="0"/>
                        <a:t>세미나존</a:t>
                      </a:r>
                      <a:r>
                        <a:rPr lang="en-US" altLang="ko-KR" sz="800" dirty="0" smtClean="0"/>
                        <a:t>1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2020-04-03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10:00</a:t>
                      </a:r>
                      <a:r>
                        <a:rPr lang="en-US" altLang="ko-KR" sz="800" baseline="0" dirty="0" smtClean="0"/>
                        <a:t> – 12:00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romeo1111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err="1" smtClean="0"/>
                        <a:t>우헬헬헬헬헬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결제 대기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/>
                        <a:t>세미나존</a:t>
                      </a:r>
                      <a:r>
                        <a:rPr lang="en-US" altLang="ko-KR" sz="800" dirty="0" smtClean="0"/>
                        <a:t>4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20:00</a:t>
                      </a:r>
                      <a:r>
                        <a:rPr lang="en-US" altLang="ko-KR" sz="800" baseline="0" dirty="0" smtClean="0"/>
                        <a:t> – 22:00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kht8888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특이점에</a:t>
                      </a:r>
                      <a:r>
                        <a:rPr lang="ko-KR" altLang="en-US" sz="800" baseline="0" dirty="0" smtClean="0"/>
                        <a:t> 관하여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세미나 완료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3386676" y="2116665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 err="1" smtClean="0">
                <a:solidFill>
                  <a:schemeClr val="tx1"/>
                </a:solidFill>
              </a:rPr>
              <a:t>세미나존</a:t>
            </a:r>
            <a:r>
              <a:rPr lang="ko-KR" altLang="en-US" sz="1500" dirty="0" smtClean="0">
                <a:solidFill>
                  <a:schemeClr val="tx1"/>
                </a:solidFill>
              </a:rPr>
              <a:t> 예약 </a:t>
            </a:r>
            <a:r>
              <a:rPr lang="ko-KR" altLang="en-US" sz="1500" dirty="0">
                <a:solidFill>
                  <a:schemeClr val="tx1"/>
                </a:solidFill>
              </a:rPr>
              <a:t>및 결제 관리</a:t>
            </a:r>
          </a:p>
        </p:txBody>
      </p:sp>
      <p:sp>
        <p:nvSpPr>
          <p:cNvPr id="13" name="Google Shape;173;g7c553259d1_0_81"/>
          <p:cNvSpPr/>
          <p:nvPr/>
        </p:nvSpPr>
        <p:spPr>
          <a:xfrm>
            <a:off x="1324351" y="2773514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684864" y="2463796"/>
            <a:ext cx="6687129" cy="94403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896533" y="2539999"/>
            <a:ext cx="6282267" cy="812800"/>
          </a:xfrm>
          <a:prstGeom prst="rect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2150533" y="2599267"/>
            <a:ext cx="618067" cy="17780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smtClean="0">
                <a:solidFill>
                  <a:schemeClr val="tx1"/>
                </a:solidFill>
              </a:rPr>
              <a:t>세미나존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2150533" y="2855386"/>
            <a:ext cx="618067" cy="17780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smtClean="0">
                <a:solidFill>
                  <a:schemeClr val="tx1"/>
                </a:solidFill>
              </a:rPr>
              <a:t>날짜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2150533" y="3115743"/>
            <a:ext cx="618067" cy="17780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smtClean="0">
                <a:solidFill>
                  <a:schemeClr val="tx1"/>
                </a:solidFill>
              </a:rPr>
              <a:t>호스트 </a:t>
            </a:r>
            <a:r>
              <a:rPr lang="en-US" altLang="ko-KR" sz="700" dirty="0" smtClean="0">
                <a:solidFill>
                  <a:schemeClr val="tx1"/>
                </a:solidFill>
              </a:rPr>
              <a:t>ID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929467" y="2599267"/>
            <a:ext cx="720989" cy="177800"/>
          </a:xfrm>
          <a:prstGeom prst="rect">
            <a:avLst/>
          </a:prstGeom>
          <a:noFill/>
          <a:ln w="127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 smtClean="0">
                <a:solidFill>
                  <a:schemeClr val="tx1"/>
                </a:solidFill>
              </a:rPr>
              <a:t>세미나존</a:t>
            </a:r>
            <a:r>
              <a:rPr lang="en-US" altLang="ko-KR" sz="700" dirty="0" smtClean="0">
                <a:solidFill>
                  <a:schemeClr val="tx1"/>
                </a:solidFill>
              </a:rPr>
              <a:t>1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2929466" y="2857499"/>
            <a:ext cx="1100667" cy="177800"/>
          </a:xfrm>
          <a:prstGeom prst="rect">
            <a:avLst/>
          </a:prstGeom>
          <a:noFill/>
          <a:ln w="127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 smtClean="0">
                <a:solidFill>
                  <a:schemeClr val="tx1"/>
                </a:solidFill>
              </a:rPr>
              <a:t>0000-00-00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4191008" y="2857499"/>
            <a:ext cx="1100667" cy="177800"/>
          </a:xfrm>
          <a:prstGeom prst="rect">
            <a:avLst/>
          </a:prstGeom>
          <a:noFill/>
          <a:ln w="127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 smtClean="0">
                <a:solidFill>
                  <a:schemeClr val="tx1"/>
                </a:solidFill>
              </a:rPr>
              <a:t>0000-00-00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2929465" y="3115743"/>
            <a:ext cx="1100667" cy="177800"/>
          </a:xfrm>
          <a:prstGeom prst="rect">
            <a:avLst/>
          </a:prstGeom>
          <a:noFill/>
          <a:ln w="127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7559040" y="3115743"/>
            <a:ext cx="429269" cy="1778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검</a:t>
            </a:r>
            <a:r>
              <a:rPr lang="ko-KR" altLang="en-US" sz="800" dirty="0">
                <a:solidFill>
                  <a:schemeClr val="tx1"/>
                </a:solidFill>
              </a:rPr>
              <a:t>색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1684863" y="3462862"/>
            <a:ext cx="6687129" cy="26968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/>
          <p:cNvSpPr/>
          <p:nvPr/>
        </p:nvSpPr>
        <p:spPr>
          <a:xfrm>
            <a:off x="4859120" y="3115743"/>
            <a:ext cx="618067" cy="17780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smtClean="0">
                <a:solidFill>
                  <a:schemeClr val="tx1"/>
                </a:solidFill>
              </a:rPr>
              <a:t>결제 상태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5638052" y="3115743"/>
            <a:ext cx="1100667" cy="177800"/>
          </a:xfrm>
          <a:prstGeom prst="rect">
            <a:avLst/>
          </a:prstGeom>
          <a:noFill/>
          <a:ln w="127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smtClean="0">
                <a:solidFill>
                  <a:schemeClr val="tx1"/>
                </a:solidFill>
              </a:rPr>
              <a:t>결제 대기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42" name="이등변 삼각형 41"/>
          <p:cNvSpPr/>
          <p:nvPr/>
        </p:nvSpPr>
        <p:spPr>
          <a:xfrm rot="10800000">
            <a:off x="6577859" y="3164275"/>
            <a:ext cx="92559" cy="67732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이등변 삼각형 42"/>
          <p:cNvSpPr/>
          <p:nvPr/>
        </p:nvSpPr>
        <p:spPr>
          <a:xfrm rot="10800000">
            <a:off x="3525097" y="2656420"/>
            <a:ext cx="92559" cy="67732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3697293"/>
              </p:ext>
            </p:extLst>
          </p:nvPr>
        </p:nvGraphicFramePr>
        <p:xfrm>
          <a:off x="8783224" y="1943927"/>
          <a:ext cx="3120909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20909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hj_admin_semi</a:t>
                      </a:r>
                      <a:endParaRPr lang="en-US" altLang="ko-KR" sz="16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관리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자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관리자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 예약 및 </a:t>
            </a:r>
            <a:r>
              <a:rPr lang="ko-KR" altLang="en-US" sz="2500" b="1" smtClean="0">
                <a:solidFill>
                  <a:schemeClr val="bg1"/>
                </a:solidFill>
                <a:latin typeface="+mj-lt"/>
              </a:rPr>
              <a:t>결제 관리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11815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"/>
            <a:ext cx="12192000" cy="68579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85610" y="2492896"/>
            <a:ext cx="7020780" cy="523220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2800" b="1" spc="300" dirty="0">
                <a:solidFill>
                  <a:schemeClr val="bg1"/>
                </a:solidFill>
                <a:latin typeface="Microsoft Yi Baiti" pitchFamily="66" charset="0"/>
                <a:ea typeface="KoPub돋움체 Medium" pitchFamily="18" charset="-127"/>
              </a:rPr>
              <a:t>김현태</a:t>
            </a:r>
            <a:endParaRPr lang="en-US" altLang="ko-KR" sz="2800" b="1" spc="300" dirty="0">
              <a:solidFill>
                <a:schemeClr val="bg1"/>
              </a:solidFill>
              <a:latin typeface="Microsoft Yi Baiti" pitchFamily="66" charset="0"/>
              <a:ea typeface="KoPub돋움체 Medium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68597" y="4149080"/>
            <a:ext cx="7254806" cy="261610"/>
          </a:xfrm>
          <a:prstGeom prst="rect">
            <a:avLst/>
          </a:prstGeom>
          <a:noFill/>
          <a:scene3d>
            <a:camera prst="orthographic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alpha val="77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화면 설계서</a:t>
            </a:r>
          </a:p>
        </p:txBody>
      </p:sp>
    </p:spTree>
    <p:extLst>
      <p:ext uri="{BB962C8B-B14F-4D97-AF65-F5344CB8AC3E}">
        <p14:creationId xmlns:p14="http://schemas.microsoft.com/office/powerpoint/2010/main" val="4044984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화면 설계</a:t>
            </a:r>
            <a:r>
              <a:rPr lang="en-US" altLang="ko-KR" dirty="0"/>
              <a:t>] </a:t>
            </a:r>
            <a:r>
              <a:rPr lang="ko-KR" altLang="en-US" dirty="0" smtClean="0"/>
              <a:t>사용자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웹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게시판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공지사항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261439458"/>
              </p:ext>
            </p:extLst>
          </p:nvPr>
        </p:nvGraphicFramePr>
        <p:xfrm>
          <a:off x="8458885" y="2373467"/>
          <a:ext cx="3532000" cy="404080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검색어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입력을 통한 공지사항 검색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제목을 클릭하면 </a:t>
                      </a:r>
                      <a:r>
                        <a:rPr lang="en-US" altLang="ko-KR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summary, detail 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태그의 형식으로 공지사항 내용 표시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 err="1" smtClean="0"/>
                        <a:t>jQuery</a:t>
                      </a:r>
                      <a:r>
                        <a:rPr lang="en-US" altLang="ko-KR" sz="1500" baseline="0" dirty="0" smtClean="0"/>
                        <a:t> – </a:t>
                      </a:r>
                      <a:r>
                        <a:rPr lang="ko-KR" altLang="en-US" sz="1500" baseline="0" dirty="0" smtClean="0"/>
                        <a:t>아코디언 </a:t>
                      </a:r>
                      <a:r>
                        <a:rPr lang="ko-KR" altLang="en-US" sz="1500" baseline="0" dirty="0" err="1" smtClean="0"/>
                        <a:t>메서드</a:t>
                      </a:r>
                      <a:r>
                        <a:rPr lang="ko-KR" altLang="en-US" sz="1500" baseline="0" dirty="0" smtClean="0"/>
                        <a:t> 사용</a:t>
                      </a:r>
                      <a:endParaRPr lang="en-US" altLang="ko-KR" sz="1500" baseline="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103" y="1882570"/>
            <a:ext cx="8128897" cy="46901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414866" y="2257660"/>
            <a:ext cx="7721600" cy="1422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Google Shape;173;g7c553259d1_0_81"/>
          <p:cNvSpPr/>
          <p:nvPr/>
        </p:nvSpPr>
        <p:spPr>
          <a:xfrm>
            <a:off x="70237" y="2806560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15272" y="3756257"/>
            <a:ext cx="7721600" cy="254847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Google Shape;173;g7c553259d1_0_81"/>
          <p:cNvSpPr/>
          <p:nvPr/>
        </p:nvSpPr>
        <p:spPr>
          <a:xfrm>
            <a:off x="70237" y="486819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9799219"/>
              </p:ext>
            </p:extLst>
          </p:nvPr>
        </p:nvGraphicFramePr>
        <p:xfrm>
          <a:off x="8446864" y="1502391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ht_user_w_notice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52296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화면 구현</a:t>
            </a:r>
            <a:r>
              <a:rPr lang="en-US" altLang="ko-KR" dirty="0" smtClean="0"/>
              <a:t>] </a:t>
            </a:r>
            <a:r>
              <a:rPr lang="ko-KR" altLang="en-US" dirty="0" smtClean="0"/>
              <a:t>사용자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웹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게시판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공지사항</a:t>
            </a:r>
            <a:endParaRPr lang="ko-KR" altLang="en-US" dirty="0"/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8923730"/>
              </p:ext>
            </p:extLst>
          </p:nvPr>
        </p:nvGraphicFramePr>
        <p:xfrm>
          <a:off x="8446864" y="1502391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ht_user_w_notice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859" y="1093509"/>
            <a:ext cx="7655359" cy="552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직사각형 17"/>
          <p:cNvSpPr/>
          <p:nvPr/>
        </p:nvSpPr>
        <p:spPr>
          <a:xfrm>
            <a:off x="187277" y="2209229"/>
            <a:ext cx="7721600" cy="11435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3268" y="3855562"/>
            <a:ext cx="6667500" cy="28765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38100">
            <a:solidFill>
              <a:schemeClr val="accent1">
                <a:lumMod val="50000"/>
              </a:schemeClr>
            </a:solidFill>
          </a:ln>
          <a:effectLst/>
        </p:spPr>
      </p:pic>
      <p:sp>
        <p:nvSpPr>
          <p:cNvPr id="10" name="직사각형 9"/>
          <p:cNvSpPr/>
          <p:nvPr/>
        </p:nvSpPr>
        <p:spPr>
          <a:xfrm>
            <a:off x="8017933" y="5723468"/>
            <a:ext cx="1897544" cy="482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1747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945" y="934709"/>
            <a:ext cx="8048724" cy="56777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화면 구현</a:t>
            </a:r>
            <a:r>
              <a:rPr lang="en-US" altLang="ko-KR" dirty="0" smtClean="0"/>
              <a:t>] </a:t>
            </a:r>
            <a:r>
              <a:rPr lang="ko-KR" altLang="en-US" dirty="0" smtClean="0"/>
              <a:t>사용자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웹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게시판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공지사항</a:t>
            </a:r>
            <a:endParaRPr lang="ko-KR" altLang="en-US" dirty="0"/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2532533"/>
              </p:ext>
            </p:extLst>
          </p:nvPr>
        </p:nvGraphicFramePr>
        <p:xfrm>
          <a:off x="8446864" y="1502391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ht_user_w_notice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314" y="1292051"/>
            <a:ext cx="4114800" cy="7334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" name="직선 화살표 연결선 2"/>
          <p:cNvCxnSpPr>
            <a:stCxn id="1027" idx="2"/>
            <a:endCxn id="18" idx="0"/>
          </p:cNvCxnSpPr>
          <p:nvPr/>
        </p:nvCxnSpPr>
        <p:spPr>
          <a:xfrm>
            <a:off x="2949714" y="2025476"/>
            <a:ext cx="1166099" cy="137760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255013" y="3403076"/>
            <a:ext cx="7721600" cy="337479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669" y="3383285"/>
            <a:ext cx="3799048" cy="3394587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0506" y="1308984"/>
            <a:ext cx="5191125" cy="1038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9" name="직선 화살표 연결선 8"/>
          <p:cNvCxnSpPr>
            <a:stCxn id="7" idx="2"/>
          </p:cNvCxnSpPr>
          <p:nvPr/>
        </p:nvCxnSpPr>
        <p:spPr>
          <a:xfrm flipH="1">
            <a:off x="6874933" y="2347209"/>
            <a:ext cx="1471136" cy="2817458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4553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/>
              <a:t>] </a:t>
            </a:r>
            <a:r>
              <a:rPr lang="ko-KR" altLang="en-US" dirty="0"/>
              <a:t>사용자 </a:t>
            </a:r>
            <a:r>
              <a:rPr lang="en-US" altLang="ko-KR" dirty="0"/>
              <a:t>- </a:t>
            </a:r>
            <a:r>
              <a:rPr lang="ko-KR" altLang="en-US" dirty="0"/>
              <a:t>웹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게시판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공지사항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641685124"/>
              </p:ext>
            </p:extLst>
          </p:nvPr>
        </p:nvGraphicFramePr>
        <p:xfrm>
          <a:off x="8484285" y="2239761"/>
          <a:ext cx="3532000" cy="381651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3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글 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10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개 단위로 페이지 </a:t>
                      </a: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네이션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구현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aseline="0" dirty="0" smtClean="0"/>
                        <a:t>날짜는 </a:t>
                      </a:r>
                      <a:r>
                        <a:rPr lang="en-US" altLang="ko-KR" sz="1500" baseline="0" dirty="0" smtClean="0"/>
                        <a:t>– </a:t>
                      </a:r>
                      <a:r>
                        <a:rPr lang="en-US" altLang="ko-KR" sz="1500" baseline="0" dirty="0" err="1" smtClean="0"/>
                        <a:t>datepicker</a:t>
                      </a:r>
                      <a:endParaRPr lang="en-US" altLang="ko-KR" sz="1500" baseline="0" dirty="0" smtClean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aseline="0" dirty="0" smtClean="0"/>
                        <a:t>Dialog – </a:t>
                      </a:r>
                      <a:r>
                        <a:rPr lang="ko-KR" altLang="en-US" sz="1500" baseline="0" dirty="0" smtClean="0"/>
                        <a:t>등록 하는 창 불러올 때</a:t>
                      </a: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792" y="1940145"/>
            <a:ext cx="8099248" cy="3851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389872" y="5198532"/>
            <a:ext cx="7721600" cy="660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1834983"/>
              </p:ext>
            </p:extLst>
          </p:nvPr>
        </p:nvGraphicFramePr>
        <p:xfrm>
          <a:off x="8489197" y="1412194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ht_user_w_notice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6272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500"/>
              <a:defRPr/>
            </a:pPr>
            <a:r>
              <a:rPr lang="en-US" altLang="ko-KR" sz="4000" b="0" smtClean="0"/>
              <a:t>[</a:t>
            </a:r>
            <a:r>
              <a:rPr lang="ko-KR" altLang="en-US" sz="4000" b="0" smtClean="0"/>
              <a:t>화면설계</a:t>
            </a:r>
            <a:r>
              <a:rPr lang="en-US" altLang="ko-KR" sz="4000" b="0" smtClean="0"/>
              <a:t>] </a:t>
            </a:r>
            <a:r>
              <a:rPr lang="ko-KR" altLang="en-US" sz="4000" b="0" smtClean="0"/>
              <a:t>사용자 </a:t>
            </a:r>
            <a:r>
              <a:rPr lang="en-US" altLang="ko-KR" sz="4000" b="0" smtClean="0"/>
              <a:t>– </a:t>
            </a:r>
            <a:r>
              <a:rPr lang="ko-KR" altLang="en-US" sz="4000" b="0" smtClean="0"/>
              <a:t>모바일 </a:t>
            </a:r>
            <a:r>
              <a:rPr lang="en-US" altLang="ko-KR" sz="4000" b="0" smtClean="0"/>
              <a:t>-</a:t>
            </a:r>
            <a:r>
              <a:rPr lang="ko-KR" altLang="en-US" sz="4000" b="0" smtClean="0"/>
              <a:t>메인페이지</a:t>
            </a:r>
            <a:endParaRPr lang="ko-KR" altLang="en-US" sz="2400" b="0" dirty="0"/>
          </a:p>
        </p:txBody>
      </p:sp>
      <p:sp>
        <p:nvSpPr>
          <p:cNvPr id="13" name="Google Shape;168;g7c553259d1_0_81"/>
          <p:cNvSpPr/>
          <p:nvPr/>
        </p:nvSpPr>
        <p:spPr>
          <a:xfrm>
            <a:off x="1271339" y="1271965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4" name="Google Shape;169;g7c553259d1_0_81"/>
          <p:cNvGraphicFramePr/>
          <p:nvPr>
            <p:extLst/>
          </p:nvPr>
        </p:nvGraphicFramePr>
        <p:xfrm>
          <a:off x="8501614" y="3571468"/>
          <a:ext cx="2869750" cy="271137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아이디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,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비밀번호를 확인하여 로그인 여부를 정함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.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로그인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성송하면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메인페이지로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이동</a:t>
                      </a:r>
                      <a:r>
                        <a:rPr lang="ko-KR" altLang="en-US" sz="1500" b="0" u="none" strike="noStrike" cap="none" baseline="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실패하면 실패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팝업창이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뜨게 함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.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네이버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카카오로 따로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5" name="Google Shape;173;g7c553259d1_0_81"/>
          <p:cNvSpPr/>
          <p:nvPr/>
        </p:nvSpPr>
        <p:spPr>
          <a:xfrm>
            <a:off x="1715483" y="1668121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0326" y="1395860"/>
            <a:ext cx="2248186" cy="4883645"/>
          </a:xfrm>
          <a:prstGeom prst="rect">
            <a:avLst/>
          </a:prstGeom>
        </p:spPr>
      </p:pic>
      <p:graphicFrame>
        <p:nvGraphicFramePr>
          <p:cNvPr id="17" name="표 16"/>
          <p:cNvGraphicFramePr>
            <a:graphicFrameLocks noGrp="1"/>
          </p:cNvGraphicFramePr>
          <p:nvPr>
            <p:extLst/>
          </p:nvPr>
        </p:nvGraphicFramePr>
        <p:xfrm>
          <a:off x="8501614" y="2455885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kb_user_m_main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47418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2765326177"/>
              </p:ext>
            </p:extLst>
          </p:nvPr>
        </p:nvGraphicFramePr>
        <p:xfrm>
          <a:off x="8254241" y="2448923"/>
          <a:ext cx="3532000" cy="387585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텍스트뷰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버튼을 이용한 검색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 기능을 포함한 화면 구현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Malgun Gothic"/>
                          <a:ea typeface="Malgun Gothic"/>
                        </a:rPr>
                        <a:t>리스트뷰를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 이용한 공지사항 목록 표시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8692" y="1235075"/>
            <a:ext cx="3566022" cy="541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Google Shape;173;g7c553259d1_0_81"/>
          <p:cNvSpPr/>
          <p:nvPr/>
        </p:nvSpPr>
        <p:spPr>
          <a:xfrm>
            <a:off x="1346205" y="2487765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778003" y="1769533"/>
            <a:ext cx="3620043" cy="13038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778002" y="3166534"/>
            <a:ext cx="3620043" cy="3530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Google Shape;173;g7c553259d1_0_81"/>
          <p:cNvSpPr/>
          <p:nvPr/>
        </p:nvSpPr>
        <p:spPr>
          <a:xfrm>
            <a:off x="1346205" y="499813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2239668"/>
              </p:ext>
            </p:extLst>
          </p:nvPr>
        </p:nvGraphicFramePr>
        <p:xfrm>
          <a:off x="8668984" y="1566334"/>
          <a:ext cx="1944216" cy="6502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330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ht_user_m_notice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8" name="제목 1"/>
          <p:cNvSpPr txBox="1">
            <a:spLocks/>
          </p:cNvSpPr>
          <p:nvPr/>
        </p:nvSpPr>
        <p:spPr>
          <a:xfrm>
            <a:off x="1925506" y="116634"/>
            <a:ext cx="7837090" cy="7969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2500" b="1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en-US" altLang="ko-KR" dirty="0" smtClean="0"/>
              <a:t>[</a:t>
            </a:r>
            <a:r>
              <a:rPr lang="ko-KR" altLang="en-US" dirty="0" smtClean="0"/>
              <a:t>화면 설계</a:t>
            </a:r>
            <a:r>
              <a:rPr lang="en-US" altLang="ko-KR" dirty="0" smtClean="0"/>
              <a:t>] </a:t>
            </a:r>
            <a:r>
              <a:rPr lang="ko-KR" altLang="en-US" dirty="0" smtClean="0"/>
              <a:t>사용자 </a:t>
            </a:r>
            <a:r>
              <a:rPr lang="en-US" altLang="ko-KR" dirty="0" smtClean="0"/>
              <a:t>- </a:t>
            </a:r>
            <a:r>
              <a:rPr lang="ko-KR" altLang="en-US" dirty="0" err="1" smtClean="0"/>
              <a:t>모바일</a:t>
            </a:r>
            <a:r>
              <a:rPr lang="ko-KR" altLang="en-US" dirty="0" smtClean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게시판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공지사항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63501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5506" y="913559"/>
            <a:ext cx="3362332" cy="58924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441472679"/>
              </p:ext>
            </p:extLst>
          </p:nvPr>
        </p:nvGraphicFramePr>
        <p:xfrm>
          <a:off x="8254241" y="2448923"/>
          <a:ext cx="3532000" cy="387585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텍스트뷰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버튼을 이용한 검색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 기능을 포함한 화면 구현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Malgun Gothic"/>
                          <a:ea typeface="Malgun Gothic"/>
                        </a:rPr>
                        <a:t>리스트뷰를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 이용한 공지사항 목록 표시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11" name="Google Shape;173;g7c553259d1_0_81"/>
          <p:cNvSpPr/>
          <p:nvPr/>
        </p:nvSpPr>
        <p:spPr>
          <a:xfrm>
            <a:off x="1346205" y="2487765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778003" y="1788583"/>
            <a:ext cx="3620043" cy="13038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778002" y="3166534"/>
            <a:ext cx="3620043" cy="3530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Google Shape;173;g7c553259d1_0_81"/>
          <p:cNvSpPr/>
          <p:nvPr/>
        </p:nvSpPr>
        <p:spPr>
          <a:xfrm>
            <a:off x="1346205" y="499813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6067741"/>
              </p:ext>
            </p:extLst>
          </p:nvPr>
        </p:nvGraphicFramePr>
        <p:xfrm>
          <a:off x="8668984" y="1566334"/>
          <a:ext cx="1944216" cy="6502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330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ht_user_m_notice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8" name="제목 1"/>
          <p:cNvSpPr txBox="1">
            <a:spLocks/>
          </p:cNvSpPr>
          <p:nvPr/>
        </p:nvSpPr>
        <p:spPr>
          <a:xfrm>
            <a:off x="1925506" y="116634"/>
            <a:ext cx="7837090" cy="7969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2500" b="1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en-US" altLang="ko-KR" dirty="0" smtClean="0"/>
              <a:t>[</a:t>
            </a:r>
            <a:r>
              <a:rPr lang="ko-KR" altLang="en-US" dirty="0" smtClean="0"/>
              <a:t>화면 구현</a:t>
            </a:r>
            <a:r>
              <a:rPr lang="en-US" altLang="ko-KR" dirty="0" smtClean="0"/>
              <a:t>] </a:t>
            </a:r>
            <a:r>
              <a:rPr lang="ko-KR" altLang="en-US" dirty="0" smtClean="0"/>
              <a:t>사용자 </a:t>
            </a:r>
            <a:r>
              <a:rPr lang="en-US" altLang="ko-KR" dirty="0" smtClean="0"/>
              <a:t>- </a:t>
            </a:r>
            <a:r>
              <a:rPr lang="ko-KR" altLang="en-US" dirty="0" err="1" smtClean="0"/>
              <a:t>모바일</a:t>
            </a:r>
            <a:r>
              <a:rPr lang="ko-KR" altLang="en-US" dirty="0" smtClean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게시판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공지사항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0576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 smtClean="0"/>
              <a:t>]</a:t>
            </a:r>
            <a:r>
              <a:rPr lang="en-US" altLang="ko-KR" dirty="0"/>
              <a:t> </a:t>
            </a:r>
            <a:r>
              <a:rPr lang="ko-KR" altLang="en-US" dirty="0"/>
              <a:t>사용자 </a:t>
            </a:r>
            <a:r>
              <a:rPr lang="en-US" altLang="ko-KR" dirty="0"/>
              <a:t>- </a:t>
            </a:r>
            <a:r>
              <a:rPr lang="ko-KR" altLang="en-US" dirty="0"/>
              <a:t>웹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게시판 </a:t>
            </a:r>
            <a:r>
              <a:rPr lang="en-US" altLang="ko-KR" dirty="0" smtClean="0"/>
              <a:t>- FAQ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191679939"/>
              </p:ext>
            </p:extLst>
          </p:nvPr>
        </p:nvGraphicFramePr>
        <p:xfrm>
          <a:off x="8501219" y="2637154"/>
          <a:ext cx="3532000" cy="386969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17683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카테고리 선택 및 </a:t>
                      </a: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검색어를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입력하여 관련 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FAQ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검색 기능 구현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제목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클릭하면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summary, detail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태그 형식으로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FAQ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내용 표시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18" y="1656913"/>
            <a:ext cx="8281196" cy="44983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364475" y="2201332"/>
            <a:ext cx="7721600" cy="14054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3818467" y="1786468"/>
            <a:ext cx="736600" cy="3471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FAQ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Google Shape;173;g7c553259d1_0_81"/>
          <p:cNvSpPr/>
          <p:nvPr/>
        </p:nvSpPr>
        <p:spPr>
          <a:xfrm>
            <a:off x="16934" y="2741765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64475" y="3725337"/>
            <a:ext cx="7721600" cy="16933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Google Shape;173;g7c553259d1_0_81"/>
          <p:cNvSpPr/>
          <p:nvPr/>
        </p:nvSpPr>
        <p:spPr>
          <a:xfrm>
            <a:off x="16934" y="440970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7986351"/>
              </p:ext>
            </p:extLst>
          </p:nvPr>
        </p:nvGraphicFramePr>
        <p:xfrm>
          <a:off x="8572025" y="1786468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ht_user_w_faq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69988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783" y="1252419"/>
            <a:ext cx="7991654" cy="47810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구현</a:t>
            </a:r>
            <a:r>
              <a:rPr lang="en-US" altLang="ko-KR" dirty="0" smtClean="0"/>
              <a:t>] </a:t>
            </a:r>
            <a:r>
              <a:rPr lang="ko-KR" altLang="en-US" dirty="0"/>
              <a:t>사용자 </a:t>
            </a:r>
            <a:r>
              <a:rPr lang="en-US" altLang="ko-KR" dirty="0"/>
              <a:t>- </a:t>
            </a:r>
            <a:r>
              <a:rPr lang="ko-KR" altLang="en-US" dirty="0"/>
              <a:t>웹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게시판 </a:t>
            </a:r>
            <a:r>
              <a:rPr lang="en-US" altLang="ko-KR" dirty="0" smtClean="0"/>
              <a:t>- FAQ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271783" y="2286000"/>
            <a:ext cx="7991654" cy="12530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0581255"/>
              </p:ext>
            </p:extLst>
          </p:nvPr>
        </p:nvGraphicFramePr>
        <p:xfrm>
          <a:off x="8572025" y="1786468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ht_user_w_faq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050" y="3934884"/>
            <a:ext cx="5905500" cy="2628900"/>
          </a:xfrm>
          <a:prstGeom prst="rect">
            <a:avLst/>
          </a:prstGeom>
          <a:noFill/>
          <a:ln w="38100">
            <a:solidFill>
              <a:schemeClr val="accent1">
                <a:lumMod val="50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4964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57601980"/>
              </p:ext>
            </p:extLst>
          </p:nvPr>
        </p:nvGraphicFramePr>
        <p:xfrm>
          <a:off x="8509686" y="2658707"/>
          <a:ext cx="3532000" cy="37737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3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글 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10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개 단위로 페이지 </a:t>
                      </a: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네이션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구현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34" y="1931598"/>
            <a:ext cx="8255000" cy="2689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Google Shape;173;g7c553259d1_0_81"/>
          <p:cNvSpPr/>
          <p:nvPr/>
        </p:nvSpPr>
        <p:spPr>
          <a:xfrm>
            <a:off x="67734" y="426908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27164" y="4101181"/>
            <a:ext cx="7721600" cy="660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6940208"/>
              </p:ext>
            </p:extLst>
          </p:nvPr>
        </p:nvGraphicFramePr>
        <p:xfrm>
          <a:off x="8572025" y="1611548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ht_user_w_faq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4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 smtClean="0"/>
              <a:t>]</a:t>
            </a:r>
            <a:r>
              <a:rPr lang="en-US" altLang="ko-KR" dirty="0"/>
              <a:t> </a:t>
            </a:r>
            <a:r>
              <a:rPr lang="ko-KR" altLang="en-US" dirty="0"/>
              <a:t>사용자 </a:t>
            </a:r>
            <a:r>
              <a:rPr lang="en-US" altLang="ko-KR" dirty="0"/>
              <a:t>- </a:t>
            </a:r>
            <a:r>
              <a:rPr lang="ko-KR" altLang="en-US" dirty="0"/>
              <a:t>웹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게시판 </a:t>
            </a:r>
            <a:r>
              <a:rPr lang="en-US" altLang="ko-KR" dirty="0" smtClean="0"/>
              <a:t>- FAQ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60286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2196193107"/>
              </p:ext>
            </p:extLst>
          </p:nvPr>
        </p:nvGraphicFramePr>
        <p:xfrm>
          <a:off x="8492752" y="2812365"/>
          <a:ext cx="3532000" cy="37737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스피너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텍스트뷰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버튼을 이용한 검색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 기능을 포함한 화면 구현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Malgun Gothic"/>
                          <a:ea typeface="Malgun Gothic"/>
                        </a:rPr>
                        <a:t>리스트뷰를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 이용한 </a:t>
                      </a:r>
                      <a:r>
                        <a:rPr lang="en-US" altLang="ko-KR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FAQ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 목록 표시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4866" y="1220258"/>
            <a:ext cx="3620043" cy="547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Google Shape;173;g7c553259d1_0_81"/>
          <p:cNvSpPr/>
          <p:nvPr/>
        </p:nvSpPr>
        <p:spPr>
          <a:xfrm>
            <a:off x="1253068" y="2487765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684866" y="1769532"/>
            <a:ext cx="3620043" cy="17610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3160455" y="1279526"/>
            <a:ext cx="668866" cy="3884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FAQ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684865" y="3623730"/>
            <a:ext cx="3620043" cy="307340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Google Shape;173;g7c553259d1_0_81"/>
          <p:cNvSpPr/>
          <p:nvPr/>
        </p:nvSpPr>
        <p:spPr>
          <a:xfrm>
            <a:off x="1253068" y="499813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1058434"/>
              </p:ext>
            </p:extLst>
          </p:nvPr>
        </p:nvGraphicFramePr>
        <p:xfrm>
          <a:off x="8446865" y="2009965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ht_user_m_faq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7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 smtClean="0"/>
              <a:t>]</a:t>
            </a:r>
            <a:r>
              <a:rPr lang="en-US" altLang="ko-KR" dirty="0"/>
              <a:t> </a:t>
            </a:r>
            <a:r>
              <a:rPr lang="ko-KR" altLang="en-US" dirty="0"/>
              <a:t>사용자 </a:t>
            </a:r>
            <a:r>
              <a:rPr lang="en-US" altLang="ko-KR" dirty="0"/>
              <a:t>- </a:t>
            </a:r>
            <a:r>
              <a:rPr lang="ko-KR" altLang="en-US" dirty="0" err="1"/>
              <a:t>모바일</a:t>
            </a:r>
            <a:r>
              <a:rPr lang="ko-KR" altLang="en-US" dirty="0"/>
              <a:t> </a:t>
            </a:r>
            <a:r>
              <a:rPr lang="en-US" altLang="ko-KR" dirty="0"/>
              <a:t>-</a:t>
            </a:r>
            <a:r>
              <a:rPr lang="en-US" altLang="ko-KR" dirty="0" smtClean="0"/>
              <a:t> </a:t>
            </a:r>
            <a:r>
              <a:rPr lang="ko-KR" altLang="en-US" dirty="0" smtClean="0"/>
              <a:t>게시판 </a:t>
            </a:r>
            <a:r>
              <a:rPr lang="en-US" altLang="ko-KR" dirty="0" smtClean="0"/>
              <a:t>- FAQ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47796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화면 설계</a:t>
            </a:r>
            <a:r>
              <a:rPr lang="en-US" altLang="ko-KR" dirty="0"/>
              <a:t>] </a:t>
            </a:r>
            <a:r>
              <a:rPr lang="ko-KR" altLang="en-US" dirty="0"/>
              <a:t>사용자 </a:t>
            </a:r>
            <a:r>
              <a:rPr lang="en-US" altLang="ko-KR" dirty="0"/>
              <a:t>- </a:t>
            </a:r>
            <a:r>
              <a:rPr lang="ko-KR" altLang="en-US" dirty="0"/>
              <a:t>웹 </a:t>
            </a:r>
            <a:r>
              <a:rPr lang="en-US" altLang="ko-KR" dirty="0"/>
              <a:t>- </a:t>
            </a:r>
            <a:r>
              <a:rPr lang="ko-KR" altLang="en-US" dirty="0" smtClean="0"/>
              <a:t>게시판 </a:t>
            </a:r>
            <a:r>
              <a:rPr lang="en-US" altLang="ko-KR" dirty="0" smtClean="0"/>
              <a:t>– Q&amp;A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982809741"/>
              </p:ext>
            </p:extLst>
          </p:nvPr>
        </p:nvGraphicFramePr>
        <p:xfrm>
          <a:off x="8492752" y="2184404"/>
          <a:ext cx="3532000" cy="456165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카테고리 선택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Q&amp;A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제목 입력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Q&amp;A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내용 입력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공개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or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비공개 구분 선택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하여 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Q&amp;A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등록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제목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클릭하면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summary, detail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태그 형식으로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Q&amp;A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내용 표시</a:t>
                      </a:r>
                      <a:endParaRPr lang="en-US" altLang="ko-KR" sz="1500" b="0" i="0" u="none" strike="noStrike" cap="none" baseline="0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비공개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Q&amp;A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의 경우 비공개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Malgun Gothic"/>
                          <a:ea typeface="Malgun Gothic"/>
                        </a:rPr>
                        <a:t>글입니다로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표시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628" y="1583264"/>
            <a:ext cx="8108830" cy="18630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3904010" y="1642533"/>
            <a:ext cx="736600" cy="3471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Q&amp;A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204" y="3113087"/>
            <a:ext cx="7881464" cy="11284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6866468" y="2624667"/>
            <a:ext cx="1066800" cy="4884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2794005" y="2421467"/>
            <a:ext cx="728133" cy="203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제목 입력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819406" y="2767277"/>
            <a:ext cx="491070" cy="203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smtClean="0">
                <a:solidFill>
                  <a:schemeClr val="tx1"/>
                </a:solidFill>
              </a:rPr>
              <a:t>제목을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85801" y="3243065"/>
            <a:ext cx="728133" cy="203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smtClean="0">
                <a:solidFill>
                  <a:schemeClr val="tx1"/>
                </a:solidFill>
              </a:rPr>
              <a:t>내</a:t>
            </a:r>
            <a:r>
              <a:rPr lang="ko-KR" altLang="en-US" sz="800">
                <a:solidFill>
                  <a:schemeClr val="tx1"/>
                </a:solidFill>
              </a:rPr>
              <a:t>용</a:t>
            </a:r>
            <a:r>
              <a:rPr lang="ko-KR" altLang="en-US" sz="800" smtClean="0">
                <a:solidFill>
                  <a:schemeClr val="tx1"/>
                </a:solidFill>
              </a:rPr>
              <a:t> </a:t>
            </a:r>
            <a:r>
              <a:rPr lang="ko-KR" altLang="en-US" sz="800" dirty="0" smtClean="0">
                <a:solidFill>
                  <a:schemeClr val="tx1"/>
                </a:solidFill>
              </a:rPr>
              <a:t>입력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11203" y="3556663"/>
            <a:ext cx="516464" cy="1940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내용</a:t>
            </a:r>
            <a:r>
              <a:rPr lang="ko-KR" altLang="en-US" sz="800" dirty="0">
                <a:solidFill>
                  <a:schemeClr val="tx1"/>
                </a:solidFill>
              </a:rPr>
              <a:t>을</a:t>
            </a:r>
          </a:p>
        </p:txBody>
      </p:sp>
      <p:pic>
        <p:nvPicPr>
          <p:cNvPr id="18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43" y="4114570"/>
            <a:ext cx="8286935" cy="21592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Google Shape;173;g7c553259d1_0_81"/>
          <p:cNvSpPr/>
          <p:nvPr/>
        </p:nvSpPr>
        <p:spPr>
          <a:xfrm>
            <a:off x="45438" y="305393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398310" y="2184404"/>
            <a:ext cx="7721600" cy="193016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Google Shape;173;g7c553259d1_0_81"/>
          <p:cNvSpPr/>
          <p:nvPr/>
        </p:nvSpPr>
        <p:spPr>
          <a:xfrm>
            <a:off x="45438" y="4933294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398310" y="4173838"/>
            <a:ext cx="7721600" cy="171896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3060003"/>
              </p:ext>
            </p:extLst>
          </p:nvPr>
        </p:nvGraphicFramePr>
        <p:xfrm>
          <a:off x="8480731" y="1429130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ht_user_w_qna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68357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823" y="1163956"/>
            <a:ext cx="7538309" cy="54994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화면 </a:t>
            </a:r>
            <a:r>
              <a:rPr lang="ko-KR" altLang="en-US" dirty="0"/>
              <a:t>구현</a:t>
            </a:r>
            <a:r>
              <a:rPr lang="en-US" altLang="ko-KR" dirty="0" smtClean="0"/>
              <a:t>] </a:t>
            </a:r>
            <a:r>
              <a:rPr lang="ko-KR" altLang="en-US" dirty="0"/>
              <a:t>사용자 </a:t>
            </a:r>
            <a:r>
              <a:rPr lang="en-US" altLang="ko-KR" dirty="0"/>
              <a:t>- </a:t>
            </a:r>
            <a:r>
              <a:rPr lang="ko-KR" altLang="en-US" dirty="0"/>
              <a:t>웹 </a:t>
            </a:r>
            <a:r>
              <a:rPr lang="en-US" altLang="ko-KR" dirty="0"/>
              <a:t>- </a:t>
            </a:r>
            <a:r>
              <a:rPr lang="ko-KR" altLang="en-US" dirty="0" smtClean="0"/>
              <a:t>게시판 </a:t>
            </a:r>
            <a:r>
              <a:rPr lang="en-US" altLang="ko-KR" dirty="0" smtClean="0"/>
              <a:t>– Q&amp;A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19" name="Google Shape;173;g7c553259d1_0_81"/>
          <p:cNvSpPr/>
          <p:nvPr/>
        </p:nvSpPr>
        <p:spPr>
          <a:xfrm>
            <a:off x="45438" y="305393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398310" y="2125133"/>
            <a:ext cx="7721600" cy="207433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1796014"/>
              </p:ext>
            </p:extLst>
          </p:nvPr>
        </p:nvGraphicFramePr>
        <p:xfrm>
          <a:off x="8480731" y="1429130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ht_user_w_qna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0475" y="2893672"/>
            <a:ext cx="5657850" cy="3829050"/>
          </a:xfrm>
          <a:prstGeom prst="rect">
            <a:avLst/>
          </a:prstGeom>
          <a:noFill/>
          <a:ln w="38100">
            <a:solidFill>
              <a:schemeClr val="accent1">
                <a:lumMod val="50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79286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513" y="1000125"/>
            <a:ext cx="8311953" cy="5324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화면 </a:t>
            </a:r>
            <a:r>
              <a:rPr lang="ko-KR" altLang="en-US" dirty="0"/>
              <a:t>구현</a:t>
            </a:r>
            <a:r>
              <a:rPr lang="en-US" altLang="ko-KR" dirty="0" smtClean="0"/>
              <a:t>] </a:t>
            </a:r>
            <a:r>
              <a:rPr lang="ko-KR" altLang="en-US" dirty="0"/>
              <a:t>사용자 </a:t>
            </a:r>
            <a:r>
              <a:rPr lang="en-US" altLang="ko-KR" dirty="0"/>
              <a:t>- </a:t>
            </a:r>
            <a:r>
              <a:rPr lang="ko-KR" altLang="en-US" dirty="0"/>
              <a:t>웹 </a:t>
            </a:r>
            <a:r>
              <a:rPr lang="en-US" altLang="ko-KR" dirty="0"/>
              <a:t>- </a:t>
            </a:r>
            <a:r>
              <a:rPr lang="ko-KR" altLang="en-US" dirty="0" smtClean="0"/>
              <a:t>게시판 </a:t>
            </a:r>
            <a:r>
              <a:rPr lang="en-US" altLang="ko-KR" dirty="0" smtClean="0"/>
              <a:t>– Q&amp;A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19" name="Google Shape;173;g7c553259d1_0_81"/>
          <p:cNvSpPr/>
          <p:nvPr/>
        </p:nvSpPr>
        <p:spPr>
          <a:xfrm>
            <a:off x="245823" y="5010287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645960" y="4100013"/>
            <a:ext cx="7721600" cy="234283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8520647"/>
              </p:ext>
            </p:extLst>
          </p:nvPr>
        </p:nvGraphicFramePr>
        <p:xfrm>
          <a:off x="8480731" y="1429130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ht_user_w_qna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8912" y="2561725"/>
            <a:ext cx="5476875" cy="3076575"/>
          </a:xfrm>
          <a:prstGeom prst="rect">
            <a:avLst/>
          </a:prstGeom>
          <a:noFill/>
          <a:ln w="38100">
            <a:solidFill>
              <a:schemeClr val="accent1">
                <a:lumMod val="50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75940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347" y="1228725"/>
            <a:ext cx="9436063" cy="5271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화면 </a:t>
            </a:r>
            <a:r>
              <a:rPr lang="ko-KR" altLang="en-US" dirty="0"/>
              <a:t>구현</a:t>
            </a:r>
            <a:r>
              <a:rPr lang="en-US" altLang="ko-KR" dirty="0" smtClean="0"/>
              <a:t>] </a:t>
            </a:r>
            <a:r>
              <a:rPr lang="ko-KR" altLang="en-US" dirty="0"/>
              <a:t>사용자 </a:t>
            </a:r>
            <a:r>
              <a:rPr lang="en-US" altLang="ko-KR" dirty="0"/>
              <a:t>- </a:t>
            </a:r>
            <a:r>
              <a:rPr lang="ko-KR" altLang="en-US" dirty="0"/>
              <a:t>웹 </a:t>
            </a:r>
            <a:r>
              <a:rPr lang="en-US" altLang="ko-KR" dirty="0"/>
              <a:t>- </a:t>
            </a:r>
            <a:r>
              <a:rPr lang="ko-KR" altLang="en-US" dirty="0" smtClean="0"/>
              <a:t>게시판 </a:t>
            </a:r>
            <a:r>
              <a:rPr lang="en-US" altLang="ko-KR" dirty="0" smtClean="0"/>
              <a:t>– Q&amp;A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19" name="Google Shape;173;g7c553259d1_0_81"/>
          <p:cNvSpPr/>
          <p:nvPr/>
        </p:nvSpPr>
        <p:spPr>
          <a:xfrm>
            <a:off x="245823" y="5010287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645960" y="4714875"/>
            <a:ext cx="7721600" cy="17279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4762133"/>
              </p:ext>
            </p:extLst>
          </p:nvPr>
        </p:nvGraphicFramePr>
        <p:xfrm>
          <a:off x="8480731" y="1429130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ht_user_w_qna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7152" y="1009650"/>
            <a:ext cx="10563889" cy="3457575"/>
          </a:xfrm>
          <a:prstGeom prst="rect">
            <a:avLst/>
          </a:prstGeom>
          <a:noFill/>
          <a:ln w="38100">
            <a:solidFill>
              <a:schemeClr val="accent1">
                <a:lumMod val="50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1324777" y="1285875"/>
            <a:ext cx="3771098" cy="4191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2286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962423" y="116632"/>
            <a:ext cx="9646078" cy="796908"/>
          </a:xfrm>
        </p:spPr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500"/>
              <a:defRPr/>
            </a:pPr>
            <a:r>
              <a:rPr lang="en-US" altLang="ko-KR" sz="4000" b="0" smtClean="0"/>
              <a:t>[</a:t>
            </a:r>
            <a:r>
              <a:rPr lang="ko-KR" altLang="en-US" sz="4000" b="0" smtClean="0"/>
              <a:t>화면구현</a:t>
            </a:r>
            <a:r>
              <a:rPr lang="en-US" altLang="ko-KR" sz="4000" b="0" smtClean="0"/>
              <a:t>] </a:t>
            </a:r>
            <a:r>
              <a:rPr lang="ko-KR" altLang="en-US" sz="4000" b="0" smtClean="0"/>
              <a:t>사용자 </a:t>
            </a:r>
            <a:r>
              <a:rPr lang="en-US" altLang="ko-KR" sz="4000" b="0" smtClean="0"/>
              <a:t>– </a:t>
            </a:r>
            <a:r>
              <a:rPr lang="ko-KR" altLang="en-US" sz="4000" b="0" smtClean="0"/>
              <a:t>모바일 </a:t>
            </a:r>
            <a:r>
              <a:rPr lang="en-US" altLang="ko-KR" sz="4000" b="0" smtClean="0"/>
              <a:t>-</a:t>
            </a:r>
            <a:r>
              <a:rPr lang="ko-KR" altLang="en-US" sz="4000" b="0" smtClean="0"/>
              <a:t>메인페이지</a:t>
            </a:r>
            <a:endParaRPr lang="ko-KR" altLang="en-US" sz="2400" b="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504" y="1912774"/>
            <a:ext cx="2107349" cy="405881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409" y="2114791"/>
            <a:ext cx="4007186" cy="365478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1893" y="1559086"/>
            <a:ext cx="4301413" cy="16039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82060" y="3312367"/>
            <a:ext cx="4509197" cy="148356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82060" y="4881644"/>
            <a:ext cx="4509197" cy="155647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30058646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화면 </a:t>
            </a:r>
            <a:r>
              <a:rPr lang="ko-KR" altLang="en-US" dirty="0"/>
              <a:t>구현</a:t>
            </a:r>
            <a:r>
              <a:rPr lang="en-US" altLang="ko-KR" dirty="0" smtClean="0"/>
              <a:t>] </a:t>
            </a:r>
            <a:r>
              <a:rPr lang="ko-KR" altLang="en-US" dirty="0"/>
              <a:t>사용자 </a:t>
            </a:r>
            <a:r>
              <a:rPr lang="en-US" altLang="ko-KR" dirty="0"/>
              <a:t>- </a:t>
            </a:r>
            <a:r>
              <a:rPr lang="ko-KR" altLang="en-US" dirty="0"/>
              <a:t>웹 </a:t>
            </a:r>
            <a:r>
              <a:rPr lang="en-US" altLang="ko-KR" dirty="0"/>
              <a:t>- </a:t>
            </a:r>
            <a:r>
              <a:rPr lang="ko-KR" altLang="en-US" dirty="0" smtClean="0"/>
              <a:t>게시판 </a:t>
            </a:r>
            <a:r>
              <a:rPr lang="en-US" altLang="ko-KR" dirty="0" smtClean="0"/>
              <a:t>– Q&amp;A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93094"/>
              </p:ext>
            </p:extLst>
          </p:nvPr>
        </p:nvGraphicFramePr>
        <p:xfrm>
          <a:off x="8480731" y="1429130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ht_user_w_qna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3489" y="1323973"/>
            <a:ext cx="6549866" cy="534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62265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 smtClean="0"/>
              <a:t>]</a:t>
            </a:r>
            <a:r>
              <a:rPr lang="en-US" altLang="ko-KR" dirty="0"/>
              <a:t> </a:t>
            </a:r>
            <a:r>
              <a:rPr lang="ko-KR" altLang="en-US" dirty="0"/>
              <a:t>사용자 </a:t>
            </a:r>
            <a:r>
              <a:rPr lang="en-US" altLang="ko-KR" dirty="0"/>
              <a:t>- </a:t>
            </a:r>
            <a:r>
              <a:rPr lang="ko-KR" altLang="en-US" dirty="0"/>
              <a:t>웹 </a:t>
            </a:r>
            <a:r>
              <a:rPr lang="en-US" altLang="ko-KR" dirty="0"/>
              <a:t>-</a:t>
            </a:r>
            <a:r>
              <a:rPr lang="en-US" altLang="ko-KR" dirty="0" smtClean="0"/>
              <a:t> </a:t>
            </a:r>
            <a:r>
              <a:rPr lang="ko-KR" altLang="en-US" dirty="0" smtClean="0"/>
              <a:t>게시판 </a:t>
            </a:r>
            <a:r>
              <a:rPr lang="en-US" altLang="ko-KR" dirty="0"/>
              <a:t>– Q&amp;A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24707" y="5550029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4017277691"/>
              </p:ext>
            </p:extLst>
          </p:nvPr>
        </p:nvGraphicFramePr>
        <p:xfrm>
          <a:off x="8433486" y="2376976"/>
          <a:ext cx="3532000" cy="3710057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3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글 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10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개 단위 페이지 </a:t>
                      </a: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네이션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구현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733" y="1935165"/>
            <a:ext cx="7932412" cy="34496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Google Shape;173;g7c553259d1_0_81"/>
          <p:cNvSpPr/>
          <p:nvPr/>
        </p:nvSpPr>
        <p:spPr>
          <a:xfrm>
            <a:off x="67734" y="4875389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27164" y="4707489"/>
            <a:ext cx="7721600" cy="660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2488305"/>
              </p:ext>
            </p:extLst>
          </p:nvPr>
        </p:nvGraphicFramePr>
        <p:xfrm>
          <a:off x="8455331" y="1516754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ht_user_w_qna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05893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34" y="1707632"/>
            <a:ext cx="8620125" cy="36602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구현</a:t>
            </a:r>
            <a:r>
              <a:rPr lang="en-US" altLang="ko-KR" dirty="0" smtClean="0"/>
              <a:t>] </a:t>
            </a:r>
            <a:r>
              <a:rPr lang="ko-KR" altLang="en-US" dirty="0"/>
              <a:t>사용자 </a:t>
            </a:r>
            <a:r>
              <a:rPr lang="en-US" altLang="ko-KR" dirty="0"/>
              <a:t>- </a:t>
            </a:r>
            <a:r>
              <a:rPr lang="ko-KR" altLang="en-US" dirty="0"/>
              <a:t>웹 </a:t>
            </a:r>
            <a:r>
              <a:rPr lang="en-US" altLang="ko-KR" dirty="0"/>
              <a:t>-</a:t>
            </a:r>
            <a:r>
              <a:rPr lang="en-US" altLang="ko-KR" dirty="0" smtClean="0"/>
              <a:t> </a:t>
            </a:r>
            <a:r>
              <a:rPr lang="ko-KR" altLang="en-US" dirty="0" smtClean="0"/>
              <a:t>게시판 </a:t>
            </a:r>
            <a:r>
              <a:rPr lang="en-US" altLang="ko-KR" dirty="0"/>
              <a:t>– Q&amp;A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24707" y="5550029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11" name="Google Shape;173;g7c553259d1_0_81"/>
          <p:cNvSpPr/>
          <p:nvPr/>
        </p:nvSpPr>
        <p:spPr>
          <a:xfrm>
            <a:off x="67734" y="4875389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27164" y="4707489"/>
            <a:ext cx="7721600" cy="660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3052853"/>
              </p:ext>
            </p:extLst>
          </p:nvPr>
        </p:nvGraphicFramePr>
        <p:xfrm>
          <a:off x="9141131" y="1526279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ht_user_w_qna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1563" y="766763"/>
            <a:ext cx="6372225" cy="2314575"/>
          </a:xfrm>
          <a:prstGeom prst="rect">
            <a:avLst/>
          </a:prstGeom>
          <a:noFill/>
          <a:ln w="38100">
            <a:solidFill>
              <a:schemeClr val="accent1">
                <a:lumMod val="50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1563" y="3342206"/>
            <a:ext cx="6991350" cy="3390966"/>
          </a:xfrm>
          <a:prstGeom prst="rect">
            <a:avLst/>
          </a:prstGeom>
          <a:noFill/>
          <a:ln w="38100">
            <a:solidFill>
              <a:schemeClr val="accent1">
                <a:lumMod val="50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85622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 smtClean="0"/>
              <a:t>]</a:t>
            </a:r>
            <a:r>
              <a:rPr lang="en-US" altLang="ko-KR" dirty="0"/>
              <a:t> </a:t>
            </a:r>
            <a:r>
              <a:rPr lang="ko-KR" altLang="en-US" dirty="0"/>
              <a:t>사용자 </a:t>
            </a:r>
            <a:r>
              <a:rPr lang="en-US" altLang="ko-KR" dirty="0"/>
              <a:t>- </a:t>
            </a:r>
            <a:r>
              <a:rPr lang="ko-KR" altLang="en-US" dirty="0" err="1"/>
              <a:t>모바일</a:t>
            </a:r>
            <a:r>
              <a:rPr lang="ko-KR" altLang="en-US" dirty="0"/>
              <a:t> </a:t>
            </a:r>
            <a:r>
              <a:rPr lang="en-US" altLang="ko-KR" dirty="0"/>
              <a:t>-</a:t>
            </a:r>
            <a:r>
              <a:rPr lang="en-US" altLang="ko-KR" dirty="0" smtClean="0"/>
              <a:t> </a:t>
            </a:r>
            <a:r>
              <a:rPr lang="ko-KR" altLang="en-US" dirty="0" smtClean="0"/>
              <a:t>게시판 </a:t>
            </a:r>
            <a:r>
              <a:rPr lang="en-US" altLang="ko-KR" dirty="0"/>
              <a:t>– Q&amp;A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58575" y="5555654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156479756"/>
              </p:ext>
            </p:extLst>
          </p:nvPr>
        </p:nvGraphicFramePr>
        <p:xfrm>
          <a:off x="8518153" y="2508740"/>
          <a:ext cx="3532000" cy="37737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스피너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텍스트뷰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버튼을 이용한 검색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 기능을 포함한 화면 구현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Malgun Gothic"/>
                          <a:ea typeface="Malgun Gothic"/>
                        </a:rPr>
                        <a:t>리스트뷰를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 이용한 </a:t>
                      </a:r>
                      <a:r>
                        <a:rPr lang="en-US" altLang="ko-KR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FAQ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 목록 표시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4934" y="1220259"/>
            <a:ext cx="3620043" cy="547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3160454" y="1279526"/>
            <a:ext cx="776545" cy="3884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Q&amp;A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Google Shape;173;g7c553259d1_0_81"/>
          <p:cNvSpPr/>
          <p:nvPr/>
        </p:nvSpPr>
        <p:spPr>
          <a:xfrm>
            <a:off x="1363139" y="2487765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794937" y="1769532"/>
            <a:ext cx="3620043" cy="17610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794936" y="3623730"/>
            <a:ext cx="3620043" cy="307340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Google Shape;173;g7c553259d1_0_81"/>
          <p:cNvSpPr/>
          <p:nvPr/>
        </p:nvSpPr>
        <p:spPr>
          <a:xfrm>
            <a:off x="1363139" y="499813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8297209"/>
              </p:ext>
            </p:extLst>
          </p:nvPr>
        </p:nvGraphicFramePr>
        <p:xfrm>
          <a:off x="8497666" y="1651531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ht_user_m_qna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77063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8687" y="1046375"/>
            <a:ext cx="3312542" cy="5811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구현</a:t>
            </a:r>
            <a:r>
              <a:rPr lang="en-US" altLang="ko-KR" dirty="0" smtClean="0"/>
              <a:t>] </a:t>
            </a:r>
            <a:r>
              <a:rPr lang="ko-KR" altLang="en-US" dirty="0"/>
              <a:t>사용자 </a:t>
            </a:r>
            <a:r>
              <a:rPr lang="en-US" altLang="ko-KR" dirty="0"/>
              <a:t>- </a:t>
            </a:r>
            <a:r>
              <a:rPr lang="ko-KR" altLang="en-US" dirty="0" err="1"/>
              <a:t>모바일</a:t>
            </a:r>
            <a:r>
              <a:rPr lang="ko-KR" altLang="en-US" dirty="0"/>
              <a:t> </a:t>
            </a:r>
            <a:r>
              <a:rPr lang="en-US" altLang="ko-KR" dirty="0"/>
              <a:t>-</a:t>
            </a:r>
            <a:r>
              <a:rPr lang="en-US" altLang="ko-KR" dirty="0" smtClean="0"/>
              <a:t> </a:t>
            </a:r>
            <a:r>
              <a:rPr lang="ko-KR" altLang="en-US" dirty="0" smtClean="0"/>
              <a:t>게시판 </a:t>
            </a:r>
            <a:r>
              <a:rPr lang="en-US" altLang="ko-KR" dirty="0"/>
              <a:t>– Q&amp;A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58575" y="5555654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876529537"/>
              </p:ext>
            </p:extLst>
          </p:nvPr>
        </p:nvGraphicFramePr>
        <p:xfrm>
          <a:off x="8518153" y="2508740"/>
          <a:ext cx="3532000" cy="37737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스피너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텍스트뷰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버튼을 이용한 검색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 기능을 포함한 화면 구현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Malgun Gothic"/>
                          <a:ea typeface="Malgun Gothic"/>
                        </a:rPr>
                        <a:t>리스트뷰를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 이용한 </a:t>
                      </a:r>
                      <a:r>
                        <a:rPr lang="en-US" altLang="ko-KR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FAQ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 목록 표시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12" name="Google Shape;173;g7c553259d1_0_81"/>
          <p:cNvSpPr/>
          <p:nvPr/>
        </p:nvSpPr>
        <p:spPr>
          <a:xfrm>
            <a:off x="1363139" y="2908154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794937" y="1920384"/>
            <a:ext cx="3620043" cy="230014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794936" y="4289196"/>
            <a:ext cx="3620043" cy="224357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Google Shape;173;g7c553259d1_0_81"/>
          <p:cNvSpPr/>
          <p:nvPr/>
        </p:nvSpPr>
        <p:spPr>
          <a:xfrm>
            <a:off x="1363139" y="499813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7486940"/>
              </p:ext>
            </p:extLst>
          </p:nvPr>
        </p:nvGraphicFramePr>
        <p:xfrm>
          <a:off x="8497666" y="1651531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ht_user_m_qna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17141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 smtClean="0"/>
              <a:t>] </a:t>
            </a:r>
            <a:r>
              <a:rPr lang="ko-KR" altLang="en-US" dirty="0" smtClean="0"/>
              <a:t>관리자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게시판 관리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공지사항 관리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347702735"/>
              </p:ext>
            </p:extLst>
          </p:nvPr>
        </p:nvGraphicFramePr>
        <p:xfrm>
          <a:off x="8495894" y="2518966"/>
          <a:ext cx="3532000" cy="380580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등록된 공지사항 목록을 테이블 형식으로 표시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글 </a:t>
                      </a:r>
                      <a:r>
                        <a:rPr lang="en-US" altLang="ko-KR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10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개 단위 페이지 </a:t>
                      </a:r>
                      <a:r>
                        <a:rPr lang="ko-KR" altLang="en-US" sz="1500" b="0" i="0" u="none" strike="noStrike" cap="none" noProof="0" dirty="0" err="1" smtClean="0">
                          <a:latin typeface="Malgun Gothic"/>
                          <a:ea typeface="Malgun Gothic"/>
                        </a:rPr>
                        <a:t>네이션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 구현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등록버튼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공지사항 등록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창을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모달로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호출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5204094"/>
              </p:ext>
            </p:extLst>
          </p:nvPr>
        </p:nvGraphicFramePr>
        <p:xfrm>
          <a:off x="1861127" y="2691866"/>
          <a:ext cx="6376940" cy="26438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46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63712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4087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4047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코드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제목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작성일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작성자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1000005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4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목요일 고객센터 휴무 안내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2020-03-31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admin01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1000004</a:t>
                      </a:r>
                      <a:endParaRPr lang="ko-KR" altLang="en-US" sz="10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10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네이버톡톡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1:1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문의가 종료되고 사용에 더욱 편리한 방식으로 변경됩니다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2020-03-30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admin02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1000003</a:t>
                      </a:r>
                      <a:endParaRPr lang="ko-KR" altLang="en-US" sz="10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CCTV 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설치 및 운영에 대한 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권고안을 확인해주세요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2020-03-17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admin01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1000002</a:t>
                      </a:r>
                      <a:endParaRPr lang="ko-KR" altLang="en-US" sz="10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조치완료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현재 서비스 내 예약이 불가한 사항이 접수되어 </a:t>
                      </a:r>
                      <a:r>
                        <a:rPr lang="ko-KR" altLang="en-US" sz="10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조치중에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있습니다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2020-03-01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admin02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1000001</a:t>
                      </a:r>
                      <a:endParaRPr lang="ko-KR" altLang="en-US" sz="10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종료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 안내 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(1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2020-02-19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 smtClean="0"/>
                        <a:t>adminX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>
                <a:solidFill>
                  <a:schemeClr val="tx1"/>
                </a:solidFill>
              </a:rPr>
              <a:t>공지사항 관리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365999" y="5526703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5" name="Google Shape;173;g7c553259d1_0_81"/>
          <p:cNvSpPr/>
          <p:nvPr/>
        </p:nvSpPr>
        <p:spPr>
          <a:xfrm>
            <a:off x="1324351" y="381282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684864" y="2573867"/>
            <a:ext cx="6811030" cy="28025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3454400" y="5468640"/>
            <a:ext cx="2650067" cy="6656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6874933" y="5468641"/>
            <a:ext cx="1497060" cy="3987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Google Shape;173;g7c553259d1_0_81"/>
          <p:cNvSpPr/>
          <p:nvPr/>
        </p:nvSpPr>
        <p:spPr>
          <a:xfrm>
            <a:off x="3083976" y="563775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" name="Google Shape;173;g7c553259d1_0_81"/>
          <p:cNvSpPr/>
          <p:nvPr/>
        </p:nvSpPr>
        <p:spPr>
          <a:xfrm>
            <a:off x="6478061" y="550250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21" name="표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8295007"/>
              </p:ext>
            </p:extLst>
          </p:nvPr>
        </p:nvGraphicFramePr>
        <p:xfrm>
          <a:off x="8495894" y="1722100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ht_admin_notice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29479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/>
              <a:t>] </a:t>
            </a:r>
            <a:r>
              <a:rPr lang="ko-KR" altLang="en-US" dirty="0"/>
              <a:t>관리자 </a:t>
            </a:r>
            <a:r>
              <a:rPr lang="en-US" altLang="ko-KR" dirty="0"/>
              <a:t>- </a:t>
            </a:r>
            <a:r>
              <a:rPr lang="ko-KR" altLang="en-US" dirty="0" smtClean="0"/>
              <a:t>게시판 </a:t>
            </a:r>
            <a:r>
              <a:rPr lang="ko-KR" altLang="en-US" dirty="0"/>
              <a:t>관리 </a:t>
            </a:r>
            <a:r>
              <a:rPr lang="en-US" altLang="ko-KR" dirty="0"/>
              <a:t>– </a:t>
            </a:r>
            <a:r>
              <a:rPr lang="ko-KR" altLang="en-US" dirty="0"/>
              <a:t>공지사항 관리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604938964"/>
              </p:ext>
            </p:extLst>
          </p:nvPr>
        </p:nvGraphicFramePr>
        <p:xfrm>
          <a:off x="8487427" y="1992698"/>
          <a:ext cx="3532000" cy="4688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 smtClean="0"/>
                        <a:t>4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제목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클릭하면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summary, detail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태그 형식으로 공지사항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내용 표시</a:t>
                      </a:r>
                      <a:endParaRPr lang="en-US" altLang="ko-KR" sz="1500" b="0" i="0" u="none" strike="noStrike" cap="none" baseline="0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수정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수정 및 삭제 기능 포함한 화면 호출</a:t>
                      </a:r>
                      <a:endParaRPr lang="en-US" altLang="ko-KR" sz="1500" b="0" i="0" u="none" strike="noStrike" cap="none" baseline="0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삭제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삭제하시겠습니까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?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확인 후 삭제 처리</a:t>
                      </a:r>
                      <a:endParaRPr lang="ko-KR" altLang="en-US" sz="1500" b="0" i="0" u="none" strike="noStrike" cap="none" noProof="0" dirty="0" smtClean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8827078"/>
              </p:ext>
            </p:extLst>
          </p:nvPr>
        </p:nvGraphicFramePr>
        <p:xfrm>
          <a:off x="1843294" y="2573867"/>
          <a:ext cx="6376940" cy="26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46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63712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4087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4047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4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목요일 고객센터 휴무 안내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1000004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네이버톡톡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1:1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문의가 종료되고 사용에 더욱 편리한 방식으로 변경됩니다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>
                <a:solidFill>
                  <a:schemeClr val="tx1"/>
                </a:solidFill>
              </a:rPr>
              <a:t>공지사항 관리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217831" y="4554873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수</a:t>
            </a:r>
            <a:r>
              <a:rPr lang="ko-KR" altLang="en-US" sz="800" dirty="0">
                <a:solidFill>
                  <a:schemeClr val="tx1"/>
                </a:solidFill>
              </a:rPr>
              <a:t>정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6959598" y="5531490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684143" y="4554872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7" name="Google Shape;173;g7c553259d1_0_81"/>
          <p:cNvSpPr/>
          <p:nvPr/>
        </p:nvSpPr>
        <p:spPr>
          <a:xfrm>
            <a:off x="1315884" y="372815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676397" y="2489197"/>
            <a:ext cx="6811030" cy="28025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7949576"/>
              </p:ext>
            </p:extLst>
          </p:nvPr>
        </p:nvGraphicFramePr>
        <p:xfrm>
          <a:off x="8487427" y="1268269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ht_admin_notice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45476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/>
              <a:t>] </a:t>
            </a:r>
            <a:r>
              <a:rPr lang="ko-KR" altLang="en-US" dirty="0"/>
              <a:t>관리자 </a:t>
            </a:r>
            <a:r>
              <a:rPr lang="en-US" altLang="ko-KR" dirty="0"/>
              <a:t>- </a:t>
            </a:r>
            <a:r>
              <a:rPr lang="ko-KR" altLang="en-US" dirty="0" smtClean="0"/>
              <a:t>게시판 </a:t>
            </a:r>
            <a:r>
              <a:rPr lang="ko-KR" altLang="en-US" dirty="0"/>
              <a:t>관리 </a:t>
            </a:r>
            <a:r>
              <a:rPr lang="en-US" altLang="ko-KR" dirty="0"/>
              <a:t>– </a:t>
            </a:r>
            <a:r>
              <a:rPr lang="ko-KR" altLang="en-US" dirty="0"/>
              <a:t>공지사항 관리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928600114"/>
              </p:ext>
            </p:extLst>
          </p:nvPr>
        </p:nvGraphicFramePr>
        <p:xfrm>
          <a:off x="8501219" y="2349441"/>
          <a:ext cx="3532000" cy="441086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 smtClean="0"/>
                        <a:t>5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공지사항 상세 내용 호출 및 제목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내용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이미지 수정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 가능한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input text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이용</a:t>
                      </a:r>
                      <a:endParaRPr lang="en-US" altLang="ko-KR" sz="1500" b="0" i="0" u="none" strike="noStrike" cap="none" baseline="0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수정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수정 완료 버튼</a:t>
                      </a:r>
                      <a:endParaRPr lang="en-US" altLang="ko-KR" sz="1500" b="0" i="0" u="none" strike="noStrike" cap="none" baseline="0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삭제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삭제하시겠습니까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?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확인 후 삭제 또는 취소</a:t>
                      </a:r>
                      <a:endParaRPr lang="en-US" altLang="ko-KR" sz="1500" b="0" i="0" u="none" strike="noStrike" cap="none" baseline="0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닫기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호출 된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맑은 고딕"/>
                        </a:rPr>
                        <a:t>모달창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 닫기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8395874"/>
              </p:ext>
            </p:extLst>
          </p:nvPr>
        </p:nvGraphicFramePr>
        <p:xfrm>
          <a:off x="1843294" y="2573867"/>
          <a:ext cx="6376940" cy="26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46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63712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4087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4047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4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목요일 고객센터 휴무 안내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1000004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네이버톡톡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1:1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문의가 종료되고 사용에 더욱 편리한 방식으로 변경됩니다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>
                <a:solidFill>
                  <a:schemeClr val="tx1"/>
                </a:solidFill>
              </a:rPr>
              <a:t>공지사항 관리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217831" y="4554873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수</a:t>
            </a:r>
            <a:r>
              <a:rPr lang="ko-KR" altLang="en-US" sz="800" dirty="0">
                <a:solidFill>
                  <a:schemeClr val="tx1"/>
                </a:solidFill>
              </a:rPr>
              <a:t>정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6959598" y="5531490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684143" y="4554872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7464" y="1906060"/>
            <a:ext cx="5884435" cy="41012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Google Shape;173;g7c553259d1_0_81"/>
          <p:cNvSpPr/>
          <p:nvPr/>
        </p:nvSpPr>
        <p:spPr>
          <a:xfrm>
            <a:off x="1315884" y="372815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701798" y="1803400"/>
            <a:ext cx="6423259" cy="42671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5078880"/>
              </p:ext>
            </p:extLst>
          </p:nvPr>
        </p:nvGraphicFramePr>
        <p:xfrm>
          <a:off x="8472265" y="1535502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ht_admin_notice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40832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/>
              <a:t>] </a:t>
            </a:r>
            <a:r>
              <a:rPr lang="ko-KR" altLang="en-US" dirty="0"/>
              <a:t>관리자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게시판 관리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공지사항 관리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76842714"/>
              </p:ext>
            </p:extLst>
          </p:nvPr>
        </p:nvGraphicFramePr>
        <p:xfrm>
          <a:off x="8501220" y="2439422"/>
          <a:ext cx="3532000" cy="42309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6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제목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내용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이미지 등록하여 공지사항 등록</a:t>
                      </a:r>
                      <a:endParaRPr lang="en-US" altLang="ko-KR" sz="1500" b="0" i="0" u="none" strike="noStrike" cap="none" baseline="0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등록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등록하기</a:t>
                      </a:r>
                      <a:endParaRPr lang="en-US" altLang="ko-KR" sz="1500" b="0" i="0" u="none" strike="noStrike" cap="none" baseline="0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닫기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호출 된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맑은 고딕"/>
                        </a:rPr>
                        <a:t>모달창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 닫기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7387860"/>
              </p:ext>
            </p:extLst>
          </p:nvPr>
        </p:nvGraphicFramePr>
        <p:xfrm>
          <a:off x="1843294" y="2573867"/>
          <a:ext cx="6376940" cy="26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46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63712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4087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4047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4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목요일 고객센터 휴무 안내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1000004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네이버톡톡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1:1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문의가 종료되고 사용에 더욱 편리한 방식으로 변경됩니다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>
                <a:solidFill>
                  <a:schemeClr val="tx1"/>
                </a:solidFill>
              </a:rPr>
              <a:t>공지사항 관리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217831" y="4554873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수</a:t>
            </a:r>
            <a:r>
              <a:rPr lang="ko-KR" altLang="en-US" sz="800" dirty="0">
                <a:solidFill>
                  <a:schemeClr val="tx1"/>
                </a:solidFill>
              </a:rPr>
              <a:t>정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6959598" y="5531490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684143" y="4554872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8391" y="2051989"/>
            <a:ext cx="6600825" cy="3752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Google Shape;173;g7c553259d1_0_81"/>
          <p:cNvSpPr/>
          <p:nvPr/>
        </p:nvSpPr>
        <p:spPr>
          <a:xfrm>
            <a:off x="1265082" y="372815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650996" y="1803400"/>
            <a:ext cx="6670195" cy="42671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0963060"/>
              </p:ext>
            </p:extLst>
          </p:nvPr>
        </p:nvGraphicFramePr>
        <p:xfrm>
          <a:off x="8572025" y="1640797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ht_admin_notice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21908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/>
              <a:t>] </a:t>
            </a:r>
            <a:r>
              <a:rPr lang="ko-KR" altLang="en-US" dirty="0"/>
              <a:t>관리자 </a:t>
            </a:r>
            <a:r>
              <a:rPr lang="en-US" altLang="ko-KR" dirty="0"/>
              <a:t>- </a:t>
            </a:r>
            <a:r>
              <a:rPr lang="ko-KR" altLang="en-US" dirty="0" smtClean="0"/>
              <a:t>게시판 </a:t>
            </a:r>
            <a:r>
              <a:rPr lang="ko-KR" altLang="en-US" dirty="0"/>
              <a:t>관리 </a:t>
            </a:r>
            <a:r>
              <a:rPr lang="en-US" altLang="ko-KR" dirty="0"/>
              <a:t>– </a:t>
            </a:r>
            <a:r>
              <a:rPr lang="en-US" altLang="ko-KR" dirty="0" smtClean="0"/>
              <a:t>FAQ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84328147"/>
              </p:ext>
            </p:extLst>
          </p:nvPr>
        </p:nvGraphicFramePr>
        <p:xfrm>
          <a:off x="8453561" y="2413200"/>
          <a:ext cx="3532000" cy="380580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등록된 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FAQ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목록을 테이블 형식으로 표시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글 </a:t>
                      </a:r>
                      <a:r>
                        <a:rPr lang="en-US" altLang="ko-KR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10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개 단위 페이지 </a:t>
                      </a:r>
                      <a:r>
                        <a:rPr lang="ko-KR" altLang="en-US" sz="1500" b="0" i="0" u="none" strike="noStrike" cap="none" noProof="0" dirty="0" err="1" smtClean="0">
                          <a:latin typeface="Malgun Gothic"/>
                          <a:ea typeface="Malgun Gothic"/>
                        </a:rPr>
                        <a:t>네이션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 구현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등록버튼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FAQ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등록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창을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모달로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호출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488003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0546550"/>
              </p:ext>
            </p:extLst>
          </p:nvPr>
        </p:nvGraphicFramePr>
        <p:xfrm>
          <a:off x="1861127" y="2691866"/>
          <a:ext cx="6376940" cy="25926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734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075266"/>
                <a:gridCol w="30734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89746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643467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코드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카테고리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제목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작성일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작성자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/>
                        <a:t>에약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예약을 변경 하고 싶어요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2000004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예약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예약 안내 알림을 받지 못했어요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2000003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예약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당일 예약은 불가능한가요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2020-03-17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2000002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서비스 이용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이용에 문의가 있어요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2020-03-01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2000001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서비스 이용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호스트에게 질문을 하고 싶어요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2020-02-19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adminX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 smtClean="0">
                <a:solidFill>
                  <a:schemeClr val="tx1"/>
                </a:solidFill>
              </a:rPr>
              <a:t>FAQ</a:t>
            </a:r>
            <a:r>
              <a:rPr lang="ko-KR" altLang="en-US" sz="1500" dirty="0" smtClean="0">
                <a:solidFill>
                  <a:schemeClr val="tx1"/>
                </a:solidFill>
              </a:rPr>
              <a:t> 관리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365999" y="5526703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5" name="Google Shape;173;g7c553259d1_0_81"/>
          <p:cNvSpPr/>
          <p:nvPr/>
        </p:nvSpPr>
        <p:spPr>
          <a:xfrm>
            <a:off x="1324351" y="381282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684864" y="2573867"/>
            <a:ext cx="6811030" cy="28025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3454400" y="5468640"/>
            <a:ext cx="2650067" cy="6656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6874933" y="5468641"/>
            <a:ext cx="1497060" cy="3987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Google Shape;173;g7c553259d1_0_81"/>
          <p:cNvSpPr/>
          <p:nvPr/>
        </p:nvSpPr>
        <p:spPr>
          <a:xfrm>
            <a:off x="3083976" y="563775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" name="Google Shape;173;g7c553259d1_0_81"/>
          <p:cNvSpPr/>
          <p:nvPr/>
        </p:nvSpPr>
        <p:spPr>
          <a:xfrm>
            <a:off x="6478061" y="550250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21" name="표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8166022"/>
              </p:ext>
            </p:extLst>
          </p:nvPr>
        </p:nvGraphicFramePr>
        <p:xfrm>
          <a:off x="8529692" y="1522856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ht_admin_faq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11041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b="0"/>
              <a:t>[</a:t>
            </a:r>
            <a:r>
              <a:rPr lang="ko-KR" altLang="en-US" sz="2800" b="0"/>
              <a:t>화면구현</a:t>
            </a:r>
            <a:r>
              <a:rPr lang="en-US" altLang="ko-KR" sz="2800" b="0"/>
              <a:t>] </a:t>
            </a:r>
            <a:r>
              <a:rPr lang="ko-KR" altLang="en-US" sz="2800" b="0"/>
              <a:t>사용자 </a:t>
            </a:r>
            <a:r>
              <a:rPr lang="en-US" altLang="ko-KR" sz="2800" b="0"/>
              <a:t>– </a:t>
            </a:r>
            <a:r>
              <a:rPr lang="ko-KR" altLang="en-US" sz="2800" b="0"/>
              <a:t>모바일 </a:t>
            </a:r>
            <a:r>
              <a:rPr lang="en-US" altLang="ko-KR" sz="2800" b="0" smtClean="0"/>
              <a:t>–</a:t>
            </a:r>
            <a:r>
              <a:rPr lang="ko-KR" altLang="en-US" sz="2800" b="0" smtClean="0"/>
              <a:t>메인페이지 </a:t>
            </a:r>
            <a:r>
              <a:rPr lang="en-US" altLang="ko-KR" sz="2800" b="0" smtClean="0"/>
              <a:t>- </a:t>
            </a:r>
            <a:r>
              <a:rPr lang="ko-KR" altLang="en-US" sz="2800" b="0" smtClean="0"/>
              <a:t>메뉴</a:t>
            </a:r>
            <a:endParaRPr lang="ko-KR" altLang="en-US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38482" y="1540232"/>
            <a:ext cx="2169428" cy="486251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0643" y="1540232"/>
            <a:ext cx="3809871" cy="254725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1143" y="1540232"/>
            <a:ext cx="4027811" cy="14192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1143" y="3195735"/>
            <a:ext cx="4027811" cy="215070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4578287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/>
              <a:t>] </a:t>
            </a:r>
            <a:r>
              <a:rPr lang="ko-KR" altLang="en-US" dirty="0"/>
              <a:t>관리자 </a:t>
            </a:r>
            <a:r>
              <a:rPr lang="en-US" altLang="ko-KR" dirty="0"/>
              <a:t>- </a:t>
            </a:r>
            <a:r>
              <a:rPr lang="ko-KR" altLang="en-US" dirty="0" smtClean="0"/>
              <a:t>게시판 </a:t>
            </a:r>
            <a:r>
              <a:rPr lang="ko-KR" altLang="en-US" dirty="0"/>
              <a:t>관리 </a:t>
            </a:r>
            <a:r>
              <a:rPr lang="en-US" altLang="ko-KR" dirty="0"/>
              <a:t>– FAQ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433306277"/>
              </p:ext>
            </p:extLst>
          </p:nvPr>
        </p:nvGraphicFramePr>
        <p:xfrm>
          <a:off x="8509686" y="2291280"/>
          <a:ext cx="3532000" cy="418226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4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제목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클릭하면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summary, detail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태그 형식으로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FAQ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내용 표시</a:t>
                      </a:r>
                      <a:endParaRPr lang="en-US" altLang="ko-KR" sz="1500" b="0" i="0" u="none" strike="noStrike" cap="none" baseline="0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수정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수정 및 삭제 기능 포함한 화면 호출</a:t>
                      </a:r>
                      <a:endParaRPr lang="en-US" altLang="ko-KR" sz="1500" b="0" i="0" u="none" strike="noStrike" cap="none" baseline="0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삭제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삭제하시겠습니까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?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확인 후 삭제 처리</a:t>
                      </a:r>
                      <a:endParaRPr lang="ko-KR" altLang="en-US" sz="1500" b="0" i="0" u="none" strike="noStrike" cap="none" noProof="0" dirty="0" smtClean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0020048"/>
              </p:ext>
            </p:extLst>
          </p:nvPr>
        </p:nvGraphicFramePr>
        <p:xfrm>
          <a:off x="1843294" y="2573867"/>
          <a:ext cx="6376940" cy="26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357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53533"/>
                <a:gridCol w="352213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821267"/>
                <a:gridCol w="676434"/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카테고리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예약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4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목요일 고객센터 휴무 안내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2000004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예약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예약 안내 알림을 받지 못했어요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 smtClean="0">
                <a:solidFill>
                  <a:schemeClr val="tx1"/>
                </a:solidFill>
              </a:rPr>
              <a:t>FAQ</a:t>
            </a:r>
            <a:r>
              <a:rPr lang="ko-KR" altLang="en-US" sz="1500" dirty="0" smtClean="0">
                <a:solidFill>
                  <a:schemeClr val="tx1"/>
                </a:solidFill>
              </a:rPr>
              <a:t> 관리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217831" y="4554873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수</a:t>
            </a:r>
            <a:r>
              <a:rPr lang="ko-KR" altLang="en-US" sz="800" dirty="0">
                <a:solidFill>
                  <a:schemeClr val="tx1"/>
                </a:solidFill>
              </a:rPr>
              <a:t>정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6959598" y="5531490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684143" y="4554872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7" name="Google Shape;173;g7c553259d1_0_81"/>
          <p:cNvSpPr/>
          <p:nvPr/>
        </p:nvSpPr>
        <p:spPr>
          <a:xfrm>
            <a:off x="1282016" y="372815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667930" y="2506133"/>
            <a:ext cx="6670195" cy="2870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2967829"/>
              </p:ext>
            </p:extLst>
          </p:nvPr>
        </p:nvGraphicFramePr>
        <p:xfrm>
          <a:off x="8572025" y="1510433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ht_admin_faq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13919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/>
              <a:t>] </a:t>
            </a:r>
            <a:r>
              <a:rPr lang="ko-KR" altLang="en-US" dirty="0"/>
              <a:t>관리자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게시판 관리 </a:t>
            </a:r>
            <a:r>
              <a:rPr lang="en-US" altLang="ko-KR" dirty="0" smtClean="0"/>
              <a:t>- FAQ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2956348901"/>
              </p:ext>
            </p:extLst>
          </p:nvPr>
        </p:nvGraphicFramePr>
        <p:xfrm>
          <a:off x="8484286" y="1808177"/>
          <a:ext cx="3532000" cy="49167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5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500" b="0" i="0" u="none" strike="noStrike" cap="none" noProof="0" dirty="0" smtClean="0">
                          <a:latin typeface="+mn-lt"/>
                        </a:rPr>
                        <a:t>FAQ</a:t>
                      </a:r>
                      <a:r>
                        <a:rPr lang="ko-KR" altLang="en-US" sz="1500" b="0" i="0" u="none" strike="noStrike" cap="none" noProof="0" dirty="0" smtClean="0">
                          <a:latin typeface="+mn-lt"/>
                        </a:rPr>
                        <a:t> 상세 내용 호출 및 제목</a:t>
                      </a:r>
                      <a:r>
                        <a:rPr lang="en-US" altLang="ko-KR" sz="1500" b="0" i="0" u="none" strike="noStrike" cap="none" noProof="0" dirty="0" smtClean="0">
                          <a:latin typeface="+mn-lt"/>
                        </a:rPr>
                        <a:t>, </a:t>
                      </a:r>
                      <a:r>
                        <a:rPr lang="ko-KR" altLang="en-US" sz="1500" b="0" i="0" u="none" strike="noStrike" cap="none" noProof="0" dirty="0" smtClean="0">
                          <a:latin typeface="+mn-lt"/>
                        </a:rPr>
                        <a:t>내용</a:t>
                      </a:r>
                      <a:r>
                        <a:rPr lang="en-US" altLang="ko-KR" sz="1500" b="0" i="0" u="none" strike="noStrike" cap="none" noProof="0" dirty="0" smtClean="0">
                          <a:latin typeface="+mn-lt"/>
                        </a:rPr>
                        <a:t>, </a:t>
                      </a:r>
                      <a:r>
                        <a:rPr lang="ko-KR" altLang="en-US" sz="1500" b="0" i="0" u="none" strike="noStrike" cap="none" noProof="0" dirty="0" smtClean="0">
                          <a:latin typeface="+mn-lt"/>
                        </a:rPr>
                        <a:t>이미지 수정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 가능한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input text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이용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수정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수정 완료 버튼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삭제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삭제하시겠습니까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?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확인 후 삭제 또는 취소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닫기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호출 된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+mn-lt"/>
                        </a:rPr>
                        <a:t>모달창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 닫기</a:t>
                      </a:r>
                      <a:endParaRPr lang="ko-KR" altLang="en-US" sz="1500" b="0" i="0" u="none" strike="noStrike" cap="none" noProof="0" dirty="0" smtClean="0">
                        <a:latin typeface="+mn-lt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667929"/>
              </p:ext>
            </p:extLst>
          </p:nvPr>
        </p:nvGraphicFramePr>
        <p:xfrm>
          <a:off x="1843294" y="2573867"/>
          <a:ext cx="6376940" cy="26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46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63712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4087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4047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4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목요일 고객센터 휴무 안내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1000004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네이버톡톡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1:1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문의가 종료되고 사용에 더욱 편리한 방식으로 변경됩니다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>
                <a:solidFill>
                  <a:schemeClr val="tx1"/>
                </a:solidFill>
              </a:rPr>
              <a:t>공지사항 관리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217831" y="4554873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수</a:t>
            </a:r>
            <a:r>
              <a:rPr lang="ko-KR" altLang="en-US" sz="800" dirty="0">
                <a:solidFill>
                  <a:schemeClr val="tx1"/>
                </a:solidFill>
              </a:rPr>
              <a:t>정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6959598" y="5531490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684143" y="4554872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7464" y="1906060"/>
            <a:ext cx="5884435" cy="41012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직사각형 17"/>
          <p:cNvSpPr/>
          <p:nvPr/>
        </p:nvSpPr>
        <p:spPr>
          <a:xfrm>
            <a:off x="2667000" y="2480733"/>
            <a:ext cx="787400" cy="330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FAQ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324113" y="2963333"/>
            <a:ext cx="698490" cy="2370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FAQ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292354" y="3775655"/>
            <a:ext cx="698490" cy="2370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FAQ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328342" y="4266527"/>
            <a:ext cx="698490" cy="2370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FAQ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22" name="Google Shape;173;g7c553259d1_0_81"/>
          <p:cNvSpPr/>
          <p:nvPr/>
        </p:nvSpPr>
        <p:spPr>
          <a:xfrm>
            <a:off x="1282016" y="3794396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803401" y="1828800"/>
            <a:ext cx="6296256" cy="43563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8263048"/>
              </p:ext>
            </p:extLst>
          </p:nvPr>
        </p:nvGraphicFramePr>
        <p:xfrm>
          <a:off x="8506132" y="1090464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ht_admin_faq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43912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/>
              <a:t>] </a:t>
            </a:r>
            <a:r>
              <a:rPr lang="ko-KR" altLang="en-US" dirty="0"/>
              <a:t>관리자 </a:t>
            </a:r>
            <a:r>
              <a:rPr lang="en-US" altLang="ko-KR" dirty="0"/>
              <a:t>- </a:t>
            </a:r>
            <a:r>
              <a:rPr lang="ko-KR" altLang="en-US" dirty="0" smtClean="0"/>
              <a:t>게시판 </a:t>
            </a:r>
            <a:r>
              <a:rPr lang="ko-KR" altLang="en-US" dirty="0"/>
              <a:t>관리 </a:t>
            </a:r>
            <a:r>
              <a:rPr lang="en-US" altLang="ko-KR" dirty="0"/>
              <a:t>– FAQ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096022710"/>
              </p:ext>
            </p:extLst>
          </p:nvPr>
        </p:nvGraphicFramePr>
        <p:xfrm>
          <a:off x="8492753" y="2362200"/>
          <a:ext cx="3532000" cy="42309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6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+mn-lt"/>
                        </a:rPr>
                        <a:t>제목</a:t>
                      </a:r>
                      <a:r>
                        <a:rPr lang="en-US" altLang="ko-KR" sz="1500" b="0" i="0" u="none" strike="noStrike" cap="none" noProof="0" dirty="0" smtClean="0">
                          <a:latin typeface="+mn-lt"/>
                        </a:rPr>
                        <a:t>,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 내용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,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이미지 등록하여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FAQ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 등록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등록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등록하기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닫기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호출 된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+mn-lt"/>
                        </a:rPr>
                        <a:t>모달창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 닫기</a:t>
                      </a:r>
                      <a:endParaRPr lang="ko-KR" altLang="en-US" sz="1500" b="0" i="0" u="none" strike="noStrike" cap="none" noProof="0" dirty="0" smtClean="0">
                        <a:latin typeface="+mn-lt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8447088"/>
              </p:ext>
            </p:extLst>
          </p:nvPr>
        </p:nvGraphicFramePr>
        <p:xfrm>
          <a:off x="1843294" y="2573867"/>
          <a:ext cx="6376940" cy="26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46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63712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4087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4047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4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목요일 고객센터 휴무 안내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1000004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네이버톡톡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1:1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문의가 종료되고 사용에 더욱 편리한 방식으로 변경됩니다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>
                <a:solidFill>
                  <a:schemeClr val="tx1"/>
                </a:solidFill>
              </a:rPr>
              <a:t>공지사항 관리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217831" y="4554873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수</a:t>
            </a:r>
            <a:r>
              <a:rPr lang="ko-KR" altLang="en-US" sz="800" dirty="0">
                <a:solidFill>
                  <a:schemeClr val="tx1"/>
                </a:solidFill>
              </a:rPr>
              <a:t>정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6959598" y="5531490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684143" y="4554872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8391" y="2051989"/>
            <a:ext cx="6600825" cy="3752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직사각형 17"/>
          <p:cNvSpPr/>
          <p:nvPr/>
        </p:nvSpPr>
        <p:spPr>
          <a:xfrm>
            <a:off x="2328342" y="2767927"/>
            <a:ext cx="973658" cy="2970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FAQ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099745" y="3335193"/>
            <a:ext cx="694258" cy="2208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FAQ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099745" y="3860321"/>
            <a:ext cx="694258" cy="2208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FAQ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21" name="Google Shape;173;g7c553259d1_0_81"/>
          <p:cNvSpPr/>
          <p:nvPr/>
        </p:nvSpPr>
        <p:spPr>
          <a:xfrm>
            <a:off x="1130666" y="3794396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574800" y="1921932"/>
            <a:ext cx="6797193" cy="40854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9214147"/>
              </p:ext>
            </p:extLst>
          </p:nvPr>
        </p:nvGraphicFramePr>
        <p:xfrm>
          <a:off x="8489198" y="1601882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ht_admin_faq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32499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/>
              <a:t>] </a:t>
            </a:r>
            <a:r>
              <a:rPr lang="ko-KR" altLang="en-US" dirty="0"/>
              <a:t>관리자 </a:t>
            </a:r>
            <a:r>
              <a:rPr lang="en-US" altLang="ko-KR" dirty="0"/>
              <a:t>- </a:t>
            </a:r>
            <a:r>
              <a:rPr lang="ko-KR" altLang="en-US" dirty="0" smtClean="0"/>
              <a:t>게시판 </a:t>
            </a:r>
            <a:r>
              <a:rPr lang="ko-KR" altLang="en-US" dirty="0"/>
              <a:t>관리 </a:t>
            </a:r>
            <a:r>
              <a:rPr lang="en-US" altLang="ko-KR" dirty="0"/>
              <a:t>– </a:t>
            </a:r>
            <a:r>
              <a:rPr lang="en-US" altLang="ko-KR" dirty="0" smtClean="0"/>
              <a:t>Q&amp;A</a:t>
            </a:r>
            <a:endParaRPr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24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2865397549"/>
              </p:ext>
            </p:extLst>
          </p:nvPr>
        </p:nvGraphicFramePr>
        <p:xfrm>
          <a:off x="8594353" y="2417597"/>
          <a:ext cx="3532000" cy="3767543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등록된 공지사항 목록을 테이블 형식으로 표시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글 </a:t>
                      </a:r>
                      <a:r>
                        <a:rPr lang="en-US" altLang="ko-KR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10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개 단위 페이지 </a:t>
                      </a:r>
                      <a:r>
                        <a:rPr lang="ko-KR" altLang="en-US" sz="1500" b="0" i="0" u="none" strike="noStrike" cap="none" noProof="0" dirty="0" err="1" smtClean="0">
                          <a:latin typeface="Malgun Gothic"/>
                          <a:ea typeface="Malgun Gothic"/>
                        </a:rPr>
                        <a:t>네이션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 구현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2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0764721"/>
              </p:ext>
            </p:extLst>
          </p:nvPr>
        </p:nvGraphicFramePr>
        <p:xfrm>
          <a:off x="1861127" y="2691866"/>
          <a:ext cx="6376940" cy="25926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274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53533"/>
                <a:gridCol w="325253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1737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74075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카테고리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3000005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결제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네이버페이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포인트로 결제했는데 현금영수증을 발급받을 수 있나요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3000004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/>
                        <a:t>예약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예약 안내 알림을 받지 못했어요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3000003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/>
                        <a:t>예약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당일 예약은 불가능한가요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2020-03-17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3000002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/>
                        <a:t>서비스 이용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이용에 문의가 있어요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2020-03-01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3000001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/>
                        <a:t>서비스 이용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호스트에게 질문을 하고 싶어요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2020-02-19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adminX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8" name="직사각형 27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 smtClean="0">
                <a:solidFill>
                  <a:schemeClr val="tx1"/>
                </a:solidFill>
              </a:rPr>
              <a:t>Q&amp;A</a:t>
            </a:r>
            <a:r>
              <a:rPr lang="ko-KR" altLang="en-US" sz="1500" dirty="0" smtClean="0">
                <a:solidFill>
                  <a:schemeClr val="tx1"/>
                </a:solidFill>
              </a:rPr>
              <a:t> 관리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7365999" y="5526703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0" name="Google Shape;173;g7c553259d1_0_81"/>
          <p:cNvSpPr/>
          <p:nvPr/>
        </p:nvSpPr>
        <p:spPr>
          <a:xfrm>
            <a:off x="1324351" y="381282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684864" y="2573867"/>
            <a:ext cx="6811030" cy="28025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3454400" y="5468640"/>
            <a:ext cx="2650067" cy="6656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Google Shape;173;g7c553259d1_0_81"/>
          <p:cNvSpPr/>
          <p:nvPr/>
        </p:nvSpPr>
        <p:spPr>
          <a:xfrm>
            <a:off x="3083976" y="563775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7255932" y="5502508"/>
            <a:ext cx="736600" cy="3471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35" name="표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9808229"/>
              </p:ext>
            </p:extLst>
          </p:nvPr>
        </p:nvGraphicFramePr>
        <p:xfrm>
          <a:off x="8648294" y="1535502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30648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ht_admin_qna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64899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/>
              <a:t>] </a:t>
            </a:r>
            <a:r>
              <a:rPr lang="ko-KR" altLang="en-US" dirty="0"/>
              <a:t>관리자 </a:t>
            </a:r>
            <a:r>
              <a:rPr lang="en-US" altLang="ko-KR" dirty="0"/>
              <a:t>- </a:t>
            </a:r>
            <a:r>
              <a:rPr lang="ko-KR" altLang="en-US" dirty="0" smtClean="0"/>
              <a:t>게시판 </a:t>
            </a:r>
            <a:r>
              <a:rPr lang="ko-KR" altLang="en-US" dirty="0"/>
              <a:t>관리 </a:t>
            </a:r>
            <a:r>
              <a:rPr lang="en-US" altLang="ko-KR" dirty="0"/>
              <a:t>– </a:t>
            </a:r>
            <a:r>
              <a:rPr lang="en-US" altLang="ko-KR" dirty="0" smtClean="0"/>
              <a:t>Q&amp;A</a:t>
            </a:r>
            <a:endParaRPr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4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772966906"/>
              </p:ext>
            </p:extLst>
          </p:nvPr>
        </p:nvGraphicFramePr>
        <p:xfrm>
          <a:off x="8518152" y="2060427"/>
          <a:ext cx="3532000" cy="4688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3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제목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클릭하면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summary, detail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태그 형식으로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Q&amp;A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내용 표시</a:t>
                      </a:r>
                      <a:endParaRPr lang="en-US" altLang="ko-KR" sz="1500" b="0" i="0" u="none" strike="noStrike" cap="none" baseline="0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답변하기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답변 등록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,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수정 및 삭제 기능 포함한 화면 호출</a:t>
                      </a:r>
                      <a:endParaRPr lang="en-US" altLang="ko-KR" sz="1500" b="0" i="0" u="none" strike="noStrike" cap="none" baseline="0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삭제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삭제하시겠습니까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?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확인 후 삭제 처리</a:t>
                      </a:r>
                      <a:endParaRPr lang="ko-KR" altLang="en-US" sz="1500" b="0" i="0" u="none" strike="noStrike" cap="none" noProof="0" dirty="0" smtClean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1018161"/>
              </p:ext>
            </p:extLst>
          </p:nvPr>
        </p:nvGraphicFramePr>
        <p:xfrm>
          <a:off x="1843294" y="2573867"/>
          <a:ext cx="6376940" cy="26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743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70467"/>
                <a:gridCol w="33109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1737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74075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smtClean="0"/>
                        <a:t>카테고리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3000005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결제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네이버페이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포인트로 결제했는데 현금영수증을 발급받을 수 있나요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3000004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/>
                        <a:t>예약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예약 안내 알림을 받지 못했어요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 smtClean="0">
                <a:solidFill>
                  <a:schemeClr val="tx1"/>
                </a:solidFill>
              </a:rPr>
              <a:t>Q&amp;A</a:t>
            </a:r>
            <a:r>
              <a:rPr lang="ko-KR" altLang="en-US" sz="1500" dirty="0" smtClean="0">
                <a:solidFill>
                  <a:schemeClr val="tx1"/>
                </a:solidFill>
              </a:rPr>
              <a:t> 관리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959599" y="4554873"/>
            <a:ext cx="673746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답변하기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7684143" y="4554872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2" name="Google Shape;173;g7c553259d1_0_81"/>
          <p:cNvSpPr/>
          <p:nvPr/>
        </p:nvSpPr>
        <p:spPr>
          <a:xfrm>
            <a:off x="1130666" y="3794396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574800" y="2489200"/>
            <a:ext cx="6797193" cy="286173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1028018"/>
              </p:ext>
            </p:extLst>
          </p:nvPr>
        </p:nvGraphicFramePr>
        <p:xfrm>
          <a:off x="8497665" y="1327530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ht_admin_qna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24688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/>
              <a:t>] </a:t>
            </a:r>
            <a:r>
              <a:rPr lang="ko-KR" altLang="en-US" dirty="0"/>
              <a:t>관리자 </a:t>
            </a:r>
            <a:r>
              <a:rPr lang="en-US" altLang="ko-KR" dirty="0"/>
              <a:t>- </a:t>
            </a:r>
            <a:r>
              <a:rPr lang="ko-KR" altLang="en-US" dirty="0" smtClean="0"/>
              <a:t>게시판 </a:t>
            </a:r>
            <a:r>
              <a:rPr lang="ko-KR" altLang="en-US" dirty="0"/>
              <a:t>관리 </a:t>
            </a:r>
            <a:r>
              <a:rPr lang="en-US" altLang="ko-KR" dirty="0"/>
              <a:t>– </a:t>
            </a:r>
            <a:r>
              <a:rPr lang="en-US" altLang="ko-KR" dirty="0" smtClean="0"/>
              <a:t>Q&amp;A</a:t>
            </a:r>
            <a:endParaRPr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4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828153599"/>
              </p:ext>
            </p:extLst>
          </p:nvPr>
        </p:nvGraphicFramePr>
        <p:xfrm>
          <a:off x="8484286" y="2481276"/>
          <a:ext cx="3532000" cy="42309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4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en-US" sz="1500" b="0" i="0" u="none" strike="noStrike" cap="none" noProof="0" dirty="0" smtClean="0">
                          <a:latin typeface="맑은 고딕"/>
                        </a:rPr>
                        <a:t>Q&amp;A</a:t>
                      </a:r>
                      <a:r>
                        <a:rPr lang="en-US" altLang="en-US" sz="1500" b="0" i="0" u="none" strike="noStrike" cap="none" baseline="0" noProof="0" dirty="0" smtClean="0">
                          <a:latin typeface="맑은 고딕"/>
                        </a:rPr>
                        <a:t>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상세 내용 호출 및 답변 등록 가능한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input text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등록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답변 등록 완료</a:t>
                      </a:r>
                      <a:endParaRPr lang="en-US" altLang="ko-KR" sz="1500" b="0" i="0" u="none" strike="noStrike" cap="none" baseline="0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닫기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호출 된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맑은 고딕"/>
                        </a:rPr>
                        <a:t>모달창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 닫기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6447735"/>
              </p:ext>
            </p:extLst>
          </p:nvPr>
        </p:nvGraphicFramePr>
        <p:xfrm>
          <a:off x="1843294" y="2573867"/>
          <a:ext cx="6376940" cy="26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46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63712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4087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4047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4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목요일 고객센터 휴무 안내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1000004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네이버톡톡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1:1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문의가 종료되고 사용에 더욱 편리한 방식으로 변경됩니다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>
                <a:solidFill>
                  <a:schemeClr val="tx1"/>
                </a:solidFill>
              </a:rPr>
              <a:t>공지사항 관리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217831" y="4554873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수</a:t>
            </a:r>
            <a:r>
              <a:rPr lang="ko-KR" altLang="en-US" sz="800" dirty="0">
                <a:solidFill>
                  <a:schemeClr val="tx1"/>
                </a:solidFill>
              </a:rPr>
              <a:t>정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6959598" y="5531490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684143" y="4554872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7464" y="1906060"/>
            <a:ext cx="5884435" cy="41012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직사각형 13"/>
          <p:cNvSpPr/>
          <p:nvPr/>
        </p:nvSpPr>
        <p:spPr>
          <a:xfrm>
            <a:off x="2666999" y="2408767"/>
            <a:ext cx="1735667" cy="330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Q&amp;A </a:t>
            </a:r>
            <a:r>
              <a:rPr lang="ko-KR" altLang="en-US" sz="1300" dirty="0" smtClean="0">
                <a:solidFill>
                  <a:schemeClr val="tx1"/>
                </a:solidFill>
              </a:rPr>
              <a:t>답변 등록하기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324113" y="2963333"/>
            <a:ext cx="698490" cy="2370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Q&amp;A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309288" y="3775655"/>
            <a:ext cx="698490" cy="2370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Q&amp;A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328342" y="4266527"/>
            <a:ext cx="698490" cy="2370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Q&amp;A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3908291" y="3691467"/>
            <a:ext cx="3119042" cy="423333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 err="1">
                <a:solidFill>
                  <a:schemeClr val="dk1"/>
                </a:solidFill>
              </a:rPr>
              <a:t>네이버페이</a:t>
            </a:r>
            <a:r>
              <a:rPr lang="ko-KR" altLang="en-US" sz="800" dirty="0">
                <a:solidFill>
                  <a:schemeClr val="dk1"/>
                </a:solidFill>
              </a:rPr>
              <a:t> 포인트로 결제했는데 현금영수증을 발급받을 수 있나요</a:t>
            </a:r>
            <a:r>
              <a:rPr lang="en-US" altLang="ko-KR" sz="800" dirty="0">
                <a:solidFill>
                  <a:schemeClr val="dk1"/>
                </a:solidFill>
              </a:rPr>
              <a:t>?</a:t>
            </a:r>
            <a:endParaRPr lang="ko-KR" altLang="en-US" sz="800" dirty="0"/>
          </a:p>
        </p:txBody>
      </p:sp>
      <p:sp>
        <p:nvSpPr>
          <p:cNvPr id="19" name="직사각형 18"/>
          <p:cNvSpPr/>
          <p:nvPr/>
        </p:nvSpPr>
        <p:spPr>
          <a:xfrm>
            <a:off x="3908300" y="4173393"/>
            <a:ext cx="3119042" cy="423333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 err="1">
                <a:solidFill>
                  <a:schemeClr val="dk1"/>
                </a:solidFill>
              </a:rPr>
              <a:t>네이버페이</a:t>
            </a:r>
            <a:r>
              <a:rPr lang="ko-KR" altLang="en-US" sz="800" dirty="0">
                <a:solidFill>
                  <a:schemeClr val="dk1"/>
                </a:solidFill>
              </a:rPr>
              <a:t> 포인트로 결제했는데 현금영수증을 발급받을 수 있나요</a:t>
            </a:r>
            <a:r>
              <a:rPr lang="en-US" altLang="ko-KR" sz="800" dirty="0">
                <a:solidFill>
                  <a:schemeClr val="dk1"/>
                </a:solidFill>
              </a:rPr>
              <a:t>?</a:t>
            </a:r>
            <a:endParaRPr lang="ko-KR" altLang="en-US" sz="800" dirty="0"/>
          </a:p>
        </p:txBody>
      </p:sp>
      <p:sp>
        <p:nvSpPr>
          <p:cNvPr id="20" name="직사각형 19"/>
          <p:cNvSpPr/>
          <p:nvPr/>
        </p:nvSpPr>
        <p:spPr>
          <a:xfrm>
            <a:off x="2404552" y="4757782"/>
            <a:ext cx="982124" cy="2370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tx1"/>
                </a:solidFill>
              </a:rPr>
              <a:t>Q&amp;A </a:t>
            </a:r>
            <a:r>
              <a:rPr lang="ko-KR" altLang="en-US" sz="1300" dirty="0" smtClean="0">
                <a:solidFill>
                  <a:schemeClr val="tx1"/>
                </a:solidFill>
              </a:rPr>
              <a:t>답변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908291" y="4664648"/>
            <a:ext cx="3119042" cy="423333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800" dirty="0"/>
          </a:p>
        </p:txBody>
      </p:sp>
      <p:sp>
        <p:nvSpPr>
          <p:cNvPr id="22" name="직사각형 21"/>
          <p:cNvSpPr/>
          <p:nvPr/>
        </p:nvSpPr>
        <p:spPr>
          <a:xfrm>
            <a:off x="5528733" y="5164667"/>
            <a:ext cx="482600" cy="3668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6282267" y="5181602"/>
            <a:ext cx="465666" cy="2624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등록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24" name="Google Shape;173;g7c553259d1_0_81"/>
          <p:cNvSpPr/>
          <p:nvPr/>
        </p:nvSpPr>
        <p:spPr>
          <a:xfrm>
            <a:off x="1232270" y="3794396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727200" y="1761067"/>
            <a:ext cx="6307667" cy="43433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3442173"/>
              </p:ext>
            </p:extLst>
          </p:nvPr>
        </p:nvGraphicFramePr>
        <p:xfrm>
          <a:off x="8480731" y="1649264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ht_admin_qna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33846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87266" y="140419"/>
            <a:ext cx="9646078" cy="796908"/>
          </a:xfrm>
        </p:spPr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500"/>
              <a:defRPr/>
            </a:pPr>
            <a:r>
              <a:rPr lang="en-US" altLang="ko-KR" sz="3600" b="0" smtClean="0"/>
              <a:t>[</a:t>
            </a:r>
            <a:r>
              <a:rPr lang="ko-KR" altLang="en-US" sz="3600" b="0" smtClean="0"/>
              <a:t>화면설계</a:t>
            </a:r>
            <a:r>
              <a:rPr lang="en-US" altLang="ko-KR" sz="3600" b="0" smtClean="0"/>
              <a:t>] </a:t>
            </a:r>
            <a:r>
              <a:rPr lang="ko-KR" altLang="en-US" sz="3600" b="0" smtClean="0"/>
              <a:t>사용자 </a:t>
            </a:r>
            <a:r>
              <a:rPr lang="en-US" altLang="ko-KR" sz="3600" b="0" smtClean="0"/>
              <a:t>– </a:t>
            </a:r>
            <a:r>
              <a:rPr lang="ko-KR" altLang="en-US" sz="3600" b="0" smtClean="0"/>
              <a:t>모바일 </a:t>
            </a:r>
            <a:r>
              <a:rPr lang="en-US" altLang="ko-KR" sz="3600" b="0" smtClean="0"/>
              <a:t>- </a:t>
            </a:r>
            <a:r>
              <a:rPr lang="ko-KR" altLang="en-US" sz="3600" b="0" smtClean="0"/>
              <a:t>로그인 페이지</a:t>
            </a:r>
            <a:r>
              <a:rPr lang="ko-KR" altLang="en-US" sz="2000" b="0" smtClean="0"/>
              <a:t> </a:t>
            </a:r>
            <a:endParaRPr lang="ko-KR" altLang="en-US" sz="2000" b="0" dirty="0"/>
          </a:p>
        </p:txBody>
      </p:sp>
      <p:sp>
        <p:nvSpPr>
          <p:cNvPr id="18" name="Google Shape;168;g7c553259d1_0_81"/>
          <p:cNvSpPr/>
          <p:nvPr/>
        </p:nvSpPr>
        <p:spPr>
          <a:xfrm>
            <a:off x="1271339" y="1271965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9" name="Google Shape;169;g7c553259d1_0_81"/>
          <p:cNvGraphicFramePr/>
          <p:nvPr>
            <p:extLst/>
          </p:nvPr>
        </p:nvGraphicFramePr>
        <p:xfrm>
          <a:off x="8147736" y="3596558"/>
          <a:ext cx="2869750" cy="271137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아이디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,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비밀번호를 확인하여 로그인 여부를 정함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.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로그인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성송하면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메인페이지로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이동</a:t>
                      </a:r>
                      <a:r>
                        <a:rPr lang="ko-KR" altLang="en-US" sz="1500" b="0" u="none" strike="noStrike" cap="none" baseline="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실패하면 실패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팝업창이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뜨게 함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.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네이버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카카오로 따로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0" name="Google Shape;173;g7c553259d1_0_81"/>
          <p:cNvSpPr/>
          <p:nvPr/>
        </p:nvSpPr>
        <p:spPr>
          <a:xfrm>
            <a:off x="1715483" y="1668121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1405" y="1586205"/>
            <a:ext cx="2577996" cy="4562766"/>
          </a:xfrm>
          <a:prstGeom prst="rect">
            <a:avLst/>
          </a:prstGeom>
        </p:spPr>
      </p:pic>
      <p:graphicFrame>
        <p:nvGraphicFramePr>
          <p:cNvPr id="22" name="표 21"/>
          <p:cNvGraphicFramePr>
            <a:graphicFrameLocks noGrp="1"/>
          </p:cNvGraphicFramePr>
          <p:nvPr>
            <p:extLst/>
          </p:nvPr>
        </p:nvGraphicFramePr>
        <p:xfrm>
          <a:off x="8215372" y="2621820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kb_user_m_login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17821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b="0"/>
              <a:t>[</a:t>
            </a:r>
            <a:r>
              <a:rPr lang="ko-KR" altLang="en-US" sz="2800" b="0" smtClean="0"/>
              <a:t>화면구현</a:t>
            </a:r>
            <a:r>
              <a:rPr lang="en-US" altLang="ko-KR" sz="2800" b="0" smtClean="0"/>
              <a:t>] </a:t>
            </a:r>
            <a:r>
              <a:rPr lang="ko-KR" altLang="en-US" sz="2800" b="0"/>
              <a:t>사용자 </a:t>
            </a:r>
            <a:r>
              <a:rPr lang="en-US" altLang="ko-KR" sz="2800" b="0"/>
              <a:t>– </a:t>
            </a:r>
            <a:r>
              <a:rPr lang="ko-KR" altLang="en-US" sz="2800" b="0"/>
              <a:t>모바일 </a:t>
            </a:r>
            <a:r>
              <a:rPr lang="en-US" altLang="ko-KR" sz="2800" b="0"/>
              <a:t>- </a:t>
            </a:r>
            <a:r>
              <a:rPr lang="ko-KR" altLang="en-US" sz="2800" b="0"/>
              <a:t>로그인 페이지</a:t>
            </a:r>
            <a:r>
              <a:rPr lang="ko-KR" altLang="en-US" sz="1600" b="0"/>
              <a:t> </a:t>
            </a: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3281" y="1632857"/>
            <a:ext cx="2379108" cy="473062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4874" y="1987420"/>
            <a:ext cx="3352849" cy="279607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7723" y="1782148"/>
            <a:ext cx="3644126" cy="346933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284416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"/>
            <a:ext cx="12192000" cy="68579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85610" y="2492896"/>
            <a:ext cx="7020780" cy="523220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2800" b="1" spc="300" dirty="0">
                <a:solidFill>
                  <a:schemeClr val="bg1"/>
                </a:solidFill>
                <a:latin typeface="Microsoft Yi Baiti" pitchFamily="66" charset="0"/>
                <a:ea typeface="KoPub돋움체 Medium" pitchFamily="18" charset="-127"/>
              </a:rPr>
              <a:t>이형준</a:t>
            </a:r>
            <a:endParaRPr lang="en-US" altLang="ko-KR" sz="2800" b="1" spc="300" dirty="0">
              <a:solidFill>
                <a:schemeClr val="bg1"/>
              </a:solidFill>
              <a:latin typeface="Microsoft Yi Baiti" pitchFamily="66" charset="0"/>
              <a:ea typeface="KoPub돋움체 Medium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68597" y="4149080"/>
            <a:ext cx="7254806" cy="261610"/>
          </a:xfrm>
          <a:prstGeom prst="rect">
            <a:avLst/>
          </a:prstGeom>
          <a:noFill/>
          <a:scene3d>
            <a:camera prst="orthographic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alpha val="77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화면 설계서</a:t>
            </a:r>
          </a:p>
        </p:txBody>
      </p:sp>
    </p:spTree>
    <p:extLst>
      <p:ext uri="{BB962C8B-B14F-4D97-AF65-F5344CB8AC3E}">
        <p14:creationId xmlns:p14="http://schemas.microsoft.com/office/powerpoint/2010/main" val="1581671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5393923" y="2852936"/>
            <a:ext cx="5033717" cy="2145310"/>
          </a:xfrm>
        </p:spPr>
        <p:txBody>
          <a:bodyPr/>
          <a:lstStyle/>
          <a:p>
            <a:r>
              <a:rPr lang="ko-KR" altLang="en-US" dirty="0"/>
              <a:t>구현 현황</a:t>
            </a:r>
            <a:endParaRPr lang="en-US" altLang="ko-KR" dirty="0"/>
          </a:p>
        </p:txBody>
      </p:sp>
      <p:sp>
        <p:nvSpPr>
          <p:cNvPr id="31" name="제목 1"/>
          <p:cNvSpPr txBox="1">
            <a:spLocks/>
          </p:cNvSpPr>
          <p:nvPr/>
        </p:nvSpPr>
        <p:spPr>
          <a:xfrm>
            <a:off x="7110113" y="4201323"/>
            <a:ext cx="4056452" cy="79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sz="2500" dirty="0"/>
              <a:t>지식공유 플랫폼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1036121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0466" y="160866"/>
            <a:ext cx="1074473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폼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수정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531100" y="1854200"/>
            <a:ext cx="4089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아이디</a:t>
            </a:r>
            <a:r>
              <a:rPr lang="en-US" altLang="ko-KR" dirty="0" smtClean="0"/>
              <a:t>, </a:t>
            </a:r>
            <a:r>
              <a:rPr lang="ko-KR" altLang="en-US" dirty="0" smtClean="0"/>
              <a:t>비밀번호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이메일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주소</a:t>
            </a:r>
            <a:r>
              <a:rPr lang="en-US" altLang="ko-KR" dirty="0" smtClean="0"/>
              <a:t>, </a:t>
            </a:r>
            <a:r>
              <a:rPr lang="ko-KR" altLang="en-US" dirty="0" smtClean="0"/>
              <a:t>프로필이미지</a:t>
            </a:r>
            <a:r>
              <a:rPr lang="en-US" altLang="ko-KR" dirty="0" smtClean="0"/>
              <a:t>, </a:t>
            </a:r>
            <a:r>
              <a:rPr lang="ko-KR" altLang="en-US" dirty="0" smtClean="0"/>
              <a:t>관심카테고리를 받을 수 있도록 </a:t>
            </a:r>
            <a:r>
              <a:rPr lang="en-US" altLang="ko-KR" dirty="0" smtClean="0"/>
              <a:t>input</a:t>
            </a:r>
            <a:r>
              <a:rPr lang="ko-KR" altLang="en-US" dirty="0" smtClean="0"/>
              <a:t>을 이용해 </a:t>
            </a:r>
            <a:r>
              <a:rPr lang="en-US" altLang="ko-KR" dirty="0" smtClean="0"/>
              <a:t>form </a:t>
            </a:r>
            <a:r>
              <a:rPr lang="ko-KR" altLang="en-US" dirty="0" smtClean="0"/>
              <a:t>작성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필수사항 </a:t>
            </a:r>
            <a:r>
              <a:rPr lang="en-US" altLang="ko-KR" dirty="0" smtClean="0"/>
              <a:t>*</a:t>
            </a:r>
            <a:r>
              <a:rPr lang="ko-KR" altLang="en-US" dirty="0" smtClean="0"/>
              <a:t>표시</a:t>
            </a:r>
            <a:endParaRPr lang="en-US" altLang="ko-KR" dirty="0" smtClean="0"/>
          </a:p>
          <a:p>
            <a:endParaRPr lang="en-US" altLang="ko-KR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694" y="1313645"/>
            <a:ext cx="5525470" cy="5293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454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470648" y="195307"/>
            <a:ext cx="1093395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 예약 리스트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수정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042400" y="1981200"/>
            <a:ext cx="2768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DOM</a:t>
            </a:r>
            <a:r>
              <a:rPr lang="ko-KR" altLang="en-US" dirty="0" smtClean="0"/>
              <a:t>이 모두 로딩 된 후</a:t>
            </a:r>
            <a:r>
              <a:rPr lang="en-US" altLang="ko-KR" dirty="0" smtClean="0"/>
              <a:t>, AJAX</a:t>
            </a:r>
            <a:r>
              <a:rPr lang="ko-KR" altLang="en-US" dirty="0" smtClean="0"/>
              <a:t>를 통해 받은 데이터를 이용해서 </a:t>
            </a:r>
            <a:r>
              <a:rPr lang="en-US" altLang="ko-KR" dirty="0" smtClean="0"/>
              <a:t>list </a:t>
            </a:r>
            <a:r>
              <a:rPr lang="ko-KR" altLang="en-US" dirty="0" smtClean="0"/>
              <a:t>로드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err="1" smtClean="0"/>
              <a:t>페이징</a:t>
            </a:r>
            <a:r>
              <a:rPr lang="ko-KR" altLang="en-US" dirty="0" smtClean="0"/>
              <a:t> 추가</a:t>
            </a:r>
            <a:endParaRPr lang="en-US" altLang="ko-KR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648" y="1571223"/>
            <a:ext cx="8106682" cy="498327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2170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127712008"/>
              </p:ext>
            </p:extLst>
          </p:nvPr>
        </p:nvGraphicFramePr>
        <p:xfrm>
          <a:off x="8682515" y="2641264"/>
          <a:ext cx="2952330" cy="389755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회원가입에 필요한 정보를 </a:t>
                      </a:r>
                      <a:r>
                        <a:rPr lang="ko-KR" altLang="en-US" sz="1300" b="0" u="none" strike="noStrike" cap="none" dirty="0" err="1" smtClean="0"/>
                        <a:t>입력받는</a:t>
                      </a:r>
                      <a:r>
                        <a:rPr lang="ko-KR" altLang="en-US" sz="1300" b="0" u="none" strike="noStrike" cap="none" dirty="0" smtClean="0"/>
                        <a:t> 폼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아이디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비밀번호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err="1" smtClean="0"/>
                        <a:t>이메일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닉네임을 </a:t>
                      </a:r>
                      <a:r>
                        <a:rPr lang="ko-KR" altLang="en-US" sz="1300" b="0" u="none" strike="noStrike" cap="none" baseline="0" dirty="0" err="1" smtClean="0"/>
                        <a:t>입력받고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err="1" smtClean="0"/>
                        <a:t>셀렉트</a:t>
                      </a:r>
                      <a:r>
                        <a:rPr lang="ko-KR" altLang="en-US" sz="1300" b="0" u="none" strike="noStrike" cap="none" baseline="0" dirty="0" smtClean="0"/>
                        <a:t> 메뉴를 통해 관심카테고리를 선택한다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아이디중복 확인은 해당화면에서 처리한다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err="1" smtClean="0"/>
                        <a:t>정규표현식을</a:t>
                      </a:r>
                      <a:r>
                        <a:rPr lang="ko-KR" altLang="en-US" sz="1300" b="0" u="none" strike="noStrike" cap="none" dirty="0" smtClean="0"/>
                        <a:t> 이용하여 특수문자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영문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숫자를 최소 </a:t>
                      </a:r>
                      <a:r>
                        <a:rPr lang="en-US" altLang="ko-KR" sz="1300" b="0" u="none" strike="noStrike" cap="none" dirty="0" smtClean="0"/>
                        <a:t>1</a:t>
                      </a:r>
                      <a:r>
                        <a:rPr lang="ko-KR" altLang="en-US" sz="1300" b="0" u="none" strike="noStrike" cap="none" dirty="0" smtClean="0"/>
                        <a:t>개씩 </a:t>
                      </a:r>
                      <a:r>
                        <a:rPr lang="ko-KR" altLang="en-US" sz="1300" b="0" u="none" strike="noStrike" cap="none" dirty="0" err="1" smtClean="0"/>
                        <a:t>입력받아</a:t>
                      </a:r>
                      <a:r>
                        <a:rPr lang="ko-KR" altLang="en-US" sz="1300" b="0" u="none" strike="noStrike" cap="none" dirty="0" smtClean="0"/>
                        <a:t> 최소 </a:t>
                      </a:r>
                      <a:r>
                        <a:rPr lang="en-US" altLang="ko-KR" sz="1300" b="0" u="none" strike="noStrike" cap="none" dirty="0" smtClean="0"/>
                        <a:t>10</a:t>
                      </a:r>
                      <a:r>
                        <a:rPr lang="ko-KR" altLang="en-US" sz="1300" b="0" u="none" strike="noStrike" cap="none" dirty="0" smtClean="0"/>
                        <a:t>자의 비밀번호를 입력 받는다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err="1" smtClean="0"/>
                        <a:t>이메일의</a:t>
                      </a:r>
                      <a:r>
                        <a:rPr lang="ko-KR" altLang="en-US" sz="1300" b="0" u="none" strike="noStrike" cap="none" dirty="0" smtClean="0"/>
                        <a:t> 경우도 </a:t>
                      </a:r>
                      <a:r>
                        <a:rPr lang="ko-KR" altLang="en-US" sz="1300" b="0" u="none" strike="noStrike" cap="none" dirty="0" err="1" smtClean="0"/>
                        <a:t>정규표현식을</a:t>
                      </a:r>
                      <a:r>
                        <a:rPr lang="ko-KR" altLang="en-US" sz="1300" b="0" u="none" strike="noStrike" cap="none" dirty="0" smtClean="0"/>
                        <a:t> 사용하여 </a:t>
                      </a:r>
                      <a:r>
                        <a:rPr lang="en-US" altLang="ko-KR" sz="1300" b="0" u="none" strike="noStrike" cap="none" dirty="0" err="1" smtClean="0">
                          <a:hlinkClick r:id="rId3"/>
                        </a:rPr>
                        <a:t>abcd@abcd.abc</a:t>
                      </a:r>
                      <a:r>
                        <a:rPr lang="en-US" altLang="ko-KR" sz="1300" b="0" u="none" strike="noStrike" cap="none" dirty="0" smtClean="0"/>
                        <a:t> </a:t>
                      </a:r>
                      <a:r>
                        <a:rPr lang="ko-KR" altLang="en-US" sz="1300" b="0" u="none" strike="noStrike" cap="none" dirty="0" smtClean="0"/>
                        <a:t>형태의 </a:t>
                      </a:r>
                      <a:r>
                        <a:rPr lang="ko-KR" altLang="en-US" sz="1300" b="0" u="none" strike="noStrike" cap="none" dirty="0" err="1" smtClean="0"/>
                        <a:t>이메일을</a:t>
                      </a:r>
                      <a:r>
                        <a:rPr lang="ko-KR" altLang="en-US" sz="1300" b="0" u="none" strike="noStrike" cap="none" dirty="0" smtClean="0"/>
                        <a:t> </a:t>
                      </a:r>
                      <a:r>
                        <a:rPr lang="ko-KR" altLang="en-US" sz="1300" b="0" u="none" strike="noStrike" cap="none" dirty="0" err="1" smtClean="0"/>
                        <a:t>입력받도록</a:t>
                      </a:r>
                      <a:r>
                        <a:rPr lang="ko-KR" altLang="en-US" sz="1300" b="0" u="none" strike="noStrike" cap="none" dirty="0" smtClean="0"/>
                        <a:t> 한다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3827930" y="1337514"/>
            <a:ext cx="1192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회원가입</a:t>
            </a:r>
            <a:endParaRPr lang="en-US" altLang="ko-KR" dirty="0" smtClean="0"/>
          </a:p>
        </p:txBody>
      </p:sp>
      <p:sp>
        <p:nvSpPr>
          <p:cNvPr id="5" name="직사각형 4"/>
          <p:cNvSpPr/>
          <p:nvPr/>
        </p:nvSpPr>
        <p:spPr>
          <a:xfrm>
            <a:off x="1963271" y="1237124"/>
            <a:ext cx="4876800" cy="53877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2205318" y="1927406"/>
            <a:ext cx="4285129" cy="4751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아이</a:t>
            </a:r>
            <a:r>
              <a:rPr lang="ko-KR" altLang="en-US" dirty="0">
                <a:solidFill>
                  <a:schemeClr val="tx1"/>
                </a:solidFill>
              </a:rPr>
              <a:t>디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2205317" y="2590794"/>
            <a:ext cx="4285129" cy="4751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비밀번</a:t>
            </a:r>
            <a:r>
              <a:rPr lang="ko-KR" altLang="en-US" dirty="0">
                <a:solidFill>
                  <a:schemeClr val="tx1"/>
                </a:solidFill>
              </a:rPr>
              <a:t>호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2214282" y="3213841"/>
            <a:ext cx="4285129" cy="4751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비밀번호확인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214282" y="3948947"/>
            <a:ext cx="4285129" cy="4751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err="1" smtClean="0">
                <a:solidFill>
                  <a:schemeClr val="tx1"/>
                </a:solidFill>
              </a:rPr>
              <a:t>이메</a:t>
            </a:r>
            <a:r>
              <a:rPr lang="ko-KR" altLang="en-US" dirty="0" err="1">
                <a:solidFill>
                  <a:schemeClr val="tx1"/>
                </a:solidFill>
              </a:rPr>
              <a:t>일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214282" y="4531653"/>
            <a:ext cx="4285129" cy="4751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닉네임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205317" y="5190553"/>
            <a:ext cx="1174377" cy="4751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관심</a:t>
            </a:r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" name="이등변 삼각형 23"/>
          <p:cNvSpPr/>
          <p:nvPr/>
        </p:nvSpPr>
        <p:spPr>
          <a:xfrm rot="10800000">
            <a:off x="3016623" y="5316317"/>
            <a:ext cx="259977" cy="250506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788024" y="6042212"/>
            <a:ext cx="3092823" cy="46616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회원가입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1824318" y="1165412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27" name="직사각형 26"/>
          <p:cNvSpPr/>
          <p:nvPr/>
        </p:nvSpPr>
        <p:spPr>
          <a:xfrm>
            <a:off x="6351493" y="1792935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30" name="직사각형 29"/>
          <p:cNvSpPr/>
          <p:nvPr/>
        </p:nvSpPr>
        <p:spPr>
          <a:xfrm>
            <a:off x="3778623" y="5195023"/>
            <a:ext cx="1174377" cy="4751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관심</a:t>
            </a:r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1" name="이등변 삼각형 30"/>
          <p:cNvSpPr/>
          <p:nvPr/>
        </p:nvSpPr>
        <p:spPr>
          <a:xfrm rot="10800000">
            <a:off x="4589929" y="5320787"/>
            <a:ext cx="259977" cy="250506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5280210" y="5199493"/>
            <a:ext cx="1174377" cy="4751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관심</a:t>
            </a:r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3" name="이등변 삼각형 32"/>
          <p:cNvSpPr/>
          <p:nvPr/>
        </p:nvSpPr>
        <p:spPr>
          <a:xfrm rot="10800000">
            <a:off x="6091516" y="5325257"/>
            <a:ext cx="259977" cy="250506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6378387" y="2465288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36" name="직사각형 35"/>
          <p:cNvSpPr/>
          <p:nvPr/>
        </p:nvSpPr>
        <p:spPr>
          <a:xfrm>
            <a:off x="6378387" y="3796550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6362604"/>
              </p:ext>
            </p:extLst>
          </p:nvPr>
        </p:nvGraphicFramePr>
        <p:xfrm>
          <a:off x="9080924" y="1509630"/>
          <a:ext cx="2272876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7287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hj_user_m_signUp</a:t>
                      </a:r>
                      <a:endParaRPr lang="en-US" altLang="ko-KR" sz="16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폼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37759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폼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307" y="1574800"/>
            <a:ext cx="2897079" cy="51562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TextBox 2"/>
          <p:cNvSpPr txBox="1"/>
          <p:nvPr/>
        </p:nvSpPr>
        <p:spPr>
          <a:xfrm>
            <a:off x="6909955" y="24003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614681" y="2570665"/>
            <a:ext cx="6187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Linear Layout</a:t>
            </a:r>
            <a:r>
              <a:rPr lang="ko-KR" altLang="en-US" dirty="0" smtClean="0"/>
              <a:t>과 </a:t>
            </a:r>
            <a:r>
              <a:rPr lang="en-US" altLang="ko-KR" dirty="0" smtClean="0"/>
              <a:t>spinner</a:t>
            </a:r>
            <a:r>
              <a:rPr lang="ko-KR" altLang="en-US" dirty="0" smtClean="0"/>
              <a:t>를 활용하여 회원가입 폼 제작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21411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702825600"/>
              </p:ext>
            </p:extLst>
          </p:nvPr>
        </p:nvGraphicFramePr>
        <p:xfrm>
          <a:off x="8707915" y="3395524"/>
          <a:ext cx="2952330" cy="10058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회원가입 완료 페이지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로그인 버튼을 눌러서 로그인 페이지로 이동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2738717" y="1326777"/>
            <a:ext cx="3558989" cy="46168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2487706" y="2779058"/>
            <a:ext cx="4061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회원가입이 완료되었습니다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3738282" y="4885765"/>
            <a:ext cx="1559859" cy="5916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로그인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3670051" y="4751294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757636"/>
              </p:ext>
            </p:extLst>
          </p:nvPr>
        </p:nvGraphicFramePr>
        <p:xfrm>
          <a:off x="9089391" y="2062022"/>
          <a:ext cx="2272876" cy="89918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7287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hj_user_m_signUpDone</a:t>
                      </a:r>
                      <a:endParaRPr lang="en-US" altLang="ko-KR" sz="16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완료페이지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95654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완료페이지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026" name="Picture 2" descr="C:\Users\ezen-033\Desktop\회원가입완료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5942" y="1532466"/>
            <a:ext cx="2847703" cy="4993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180667" y="2392865"/>
            <a:ext cx="525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Linear Layout</a:t>
            </a:r>
            <a:r>
              <a:rPr lang="ko-KR" altLang="en-US" dirty="0" smtClean="0"/>
              <a:t>을 통한 회원가입 완료페이지 제작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68649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1816276624"/>
              </p:ext>
            </p:extLst>
          </p:nvPr>
        </p:nvGraphicFramePr>
        <p:xfrm>
          <a:off x="8851848" y="2792794"/>
          <a:ext cx="2952330" cy="290695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세미나를 등록하기 위한 정보를 입력하는 페이지로 먼저 공간을 선택하여 공간에 대한 시간정보를 불러온다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시간은 최소 </a:t>
                      </a:r>
                      <a:r>
                        <a:rPr lang="en-US" altLang="ko-KR" sz="1300" b="0" u="none" strike="noStrike" cap="none" dirty="0" smtClean="0"/>
                        <a:t>2</a:t>
                      </a:r>
                      <a:r>
                        <a:rPr lang="ko-KR" altLang="en-US" sz="1300" b="0" u="none" strike="noStrike" cap="none" dirty="0" smtClean="0"/>
                        <a:t>시간으로 </a:t>
                      </a:r>
                      <a:r>
                        <a:rPr lang="en-US" altLang="ko-KR" sz="1300" b="0" u="none" strike="noStrike" cap="none" dirty="0" smtClean="0"/>
                        <a:t>1</a:t>
                      </a:r>
                      <a:r>
                        <a:rPr lang="ko-KR" altLang="en-US" sz="1300" b="0" u="none" strike="noStrike" cap="none" dirty="0" smtClean="0"/>
                        <a:t>시간 단위로 선택한다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가능시간범위</a:t>
                      </a:r>
                      <a:r>
                        <a:rPr lang="en-US" altLang="ko-KR" sz="1300" b="0" u="none" strike="noStrike" cap="none" dirty="0" smtClean="0"/>
                        <a:t>(09~22</a:t>
                      </a:r>
                      <a:r>
                        <a:rPr lang="ko-KR" altLang="en-US" sz="1300" b="0" u="none" strike="noStrike" cap="none" dirty="0" smtClean="0"/>
                        <a:t>시</a:t>
                      </a:r>
                      <a:r>
                        <a:rPr lang="en-US" altLang="ko-KR" sz="1300" b="0" u="none" strike="noStrike" cap="none" dirty="0" smtClean="0"/>
                        <a:t>)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등록하기 버튼을 눌러서 등록 확인 페이지로 이동하고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해당 페이지에서 예약 완료를 위한 계좌 번호를 발급받는다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467832" y="1237124"/>
            <a:ext cx="8059479" cy="56208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477925" y="1972353"/>
            <a:ext cx="10207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 smtClean="0"/>
              <a:t>세미나명</a:t>
            </a:r>
            <a:endParaRPr lang="ko-KR" altLang="en-US" sz="1400" dirty="0"/>
          </a:p>
        </p:txBody>
      </p:sp>
      <p:sp>
        <p:nvSpPr>
          <p:cNvPr id="3" name="직사각형 2"/>
          <p:cNvSpPr/>
          <p:nvPr/>
        </p:nvSpPr>
        <p:spPr>
          <a:xfrm>
            <a:off x="2392325" y="1972352"/>
            <a:ext cx="3976577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679943" y="2387023"/>
            <a:ext cx="6166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부제</a:t>
            </a:r>
            <a:endParaRPr lang="ko-KR" altLang="en-US" sz="1400" dirty="0"/>
          </a:p>
        </p:txBody>
      </p:sp>
      <p:sp>
        <p:nvSpPr>
          <p:cNvPr id="10" name="직사각형 9"/>
          <p:cNvSpPr/>
          <p:nvPr/>
        </p:nvSpPr>
        <p:spPr>
          <a:xfrm>
            <a:off x="2392325" y="2397086"/>
            <a:ext cx="3976577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893111" y="2757167"/>
            <a:ext cx="935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시</a:t>
            </a:r>
            <a:r>
              <a:rPr lang="ko-KR" altLang="en-US" sz="1400" dirty="0"/>
              <a:t>간</a:t>
            </a:r>
            <a:r>
              <a:rPr lang="ko-KR" altLang="en-US" sz="1400" dirty="0" smtClean="0"/>
              <a:t>선택</a:t>
            </a:r>
            <a:endParaRPr lang="ko-KR" altLang="en-US" sz="1400" dirty="0"/>
          </a:p>
        </p:txBody>
      </p:sp>
      <p:sp>
        <p:nvSpPr>
          <p:cNvPr id="19" name="TextBox 18"/>
          <p:cNvSpPr txBox="1"/>
          <p:nvPr/>
        </p:nvSpPr>
        <p:spPr>
          <a:xfrm>
            <a:off x="1414128" y="1355604"/>
            <a:ext cx="935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공간선</a:t>
            </a:r>
            <a:r>
              <a:rPr lang="ko-KR" altLang="en-US" sz="1400"/>
              <a:t>택</a:t>
            </a:r>
            <a:endParaRPr lang="ko-KR" altLang="en-US" sz="1400" dirty="0"/>
          </a:p>
        </p:txBody>
      </p:sp>
      <p:sp>
        <p:nvSpPr>
          <p:cNvPr id="20" name="직사각형 19"/>
          <p:cNvSpPr/>
          <p:nvPr/>
        </p:nvSpPr>
        <p:spPr>
          <a:xfrm>
            <a:off x="2392325" y="1355602"/>
            <a:ext cx="871870" cy="382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zone1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264195" y="1355602"/>
            <a:ext cx="871870" cy="382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zone2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4136065" y="1355602"/>
            <a:ext cx="871870" cy="382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zone3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5007935" y="1355602"/>
            <a:ext cx="871870" cy="382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zone4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871308" y="2757167"/>
            <a:ext cx="414670" cy="307777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9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2288106" y="2757167"/>
            <a:ext cx="423174" cy="307777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10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2711280" y="27571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11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3136582" y="2757167"/>
            <a:ext cx="41467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12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3553380" y="27571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13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3976554" y="27571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14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4399728" y="2757167"/>
            <a:ext cx="41467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15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4816526" y="27571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16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5239700" y="27571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17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5665002" y="2757167"/>
            <a:ext cx="41467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18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6081800" y="27571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19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6504974" y="27571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20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6928148" y="27571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21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818694" y="3775408"/>
            <a:ext cx="935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카테고리선</a:t>
            </a:r>
            <a:r>
              <a:rPr lang="ko-KR" altLang="en-US" sz="1400"/>
              <a:t>택</a:t>
            </a:r>
            <a:endParaRPr lang="ko-KR" altLang="en-US" sz="1400" dirty="0"/>
          </a:p>
        </p:txBody>
      </p:sp>
      <p:sp>
        <p:nvSpPr>
          <p:cNvPr id="60" name="직사각형 59"/>
          <p:cNvSpPr/>
          <p:nvPr/>
        </p:nvSpPr>
        <p:spPr>
          <a:xfrm>
            <a:off x="2074390" y="3699346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IT</a:t>
            </a:r>
            <a:r>
              <a:rPr lang="ko-KR" altLang="en-US" sz="1400" dirty="0" smtClean="0">
                <a:solidFill>
                  <a:schemeClr val="tx1"/>
                </a:solidFill>
              </a:rPr>
              <a:t>기술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3136582" y="3699346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스포츠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4198774" y="3699346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건강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2074390" y="4100284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음식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3136582" y="4100284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음</a:t>
            </a:r>
            <a:r>
              <a:rPr lang="ko-KR" altLang="en-US" sz="1400" dirty="0">
                <a:solidFill>
                  <a:schemeClr val="tx1"/>
                </a:solidFill>
              </a:rPr>
              <a:t>악</a:t>
            </a:r>
          </a:p>
        </p:txBody>
      </p:sp>
      <p:sp>
        <p:nvSpPr>
          <p:cNvPr id="74" name="직사각형 73"/>
          <p:cNvSpPr/>
          <p:nvPr/>
        </p:nvSpPr>
        <p:spPr>
          <a:xfrm>
            <a:off x="4198774" y="4100284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가</a:t>
            </a:r>
            <a:r>
              <a:rPr lang="ko-KR" altLang="en-US" sz="1400" dirty="0">
                <a:solidFill>
                  <a:schemeClr val="tx1"/>
                </a:solidFill>
              </a:rPr>
              <a:t>족</a:t>
            </a:r>
          </a:p>
        </p:txBody>
      </p:sp>
      <p:sp>
        <p:nvSpPr>
          <p:cNvPr id="75" name="직사각형 74"/>
          <p:cNvSpPr/>
          <p:nvPr/>
        </p:nvSpPr>
        <p:spPr>
          <a:xfrm>
            <a:off x="2074390" y="4494186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언어문화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3136582" y="4494186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영상제작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7" name="직사각형 76"/>
          <p:cNvSpPr/>
          <p:nvPr/>
        </p:nvSpPr>
        <p:spPr>
          <a:xfrm>
            <a:off x="4198774" y="4494186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기</a:t>
            </a:r>
            <a:r>
              <a:rPr lang="ko-KR" altLang="en-US" sz="1400" dirty="0">
                <a:solidFill>
                  <a:schemeClr val="tx1"/>
                </a:solidFill>
              </a:rPr>
              <a:t>타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893111" y="4966743"/>
            <a:ext cx="7868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세미나 소개</a:t>
            </a:r>
            <a:endParaRPr lang="ko-KR" altLang="en-US" sz="1400" dirty="0"/>
          </a:p>
        </p:txBody>
      </p:sp>
      <p:sp>
        <p:nvSpPr>
          <p:cNvPr id="79" name="직사각형 78"/>
          <p:cNvSpPr/>
          <p:nvPr/>
        </p:nvSpPr>
        <p:spPr>
          <a:xfrm>
            <a:off x="1881961" y="4928182"/>
            <a:ext cx="5469361" cy="7959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3670467" y="6382823"/>
            <a:ext cx="1233376" cy="39340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등록하기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664510" y="5822667"/>
            <a:ext cx="13928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최대 인원수</a:t>
            </a:r>
            <a:endParaRPr lang="ko-KR" altLang="en-US" sz="1400" dirty="0"/>
          </a:p>
        </p:txBody>
      </p:sp>
      <p:sp>
        <p:nvSpPr>
          <p:cNvPr id="82" name="직사각형 81"/>
          <p:cNvSpPr/>
          <p:nvPr/>
        </p:nvSpPr>
        <p:spPr>
          <a:xfrm>
            <a:off x="1988288" y="5840504"/>
            <a:ext cx="530542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2240810" y="1216647"/>
            <a:ext cx="217967" cy="25490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84" name="TextBox 83"/>
          <p:cNvSpPr txBox="1"/>
          <p:nvPr/>
        </p:nvSpPr>
        <p:spPr>
          <a:xfrm>
            <a:off x="3236798" y="5822667"/>
            <a:ext cx="13928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참가비 설정</a:t>
            </a:r>
            <a:endParaRPr lang="ko-KR" altLang="en-US" sz="1400" dirty="0"/>
          </a:p>
        </p:txBody>
      </p:sp>
      <p:sp>
        <p:nvSpPr>
          <p:cNvPr id="85" name="직사각형 84"/>
          <p:cNvSpPr/>
          <p:nvPr/>
        </p:nvSpPr>
        <p:spPr>
          <a:xfrm>
            <a:off x="4497571" y="5840504"/>
            <a:ext cx="1677318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/>
          <p:cNvSpPr/>
          <p:nvPr/>
        </p:nvSpPr>
        <p:spPr>
          <a:xfrm>
            <a:off x="1700320" y="2577940"/>
            <a:ext cx="217967" cy="25490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55" name="직사각형 54"/>
          <p:cNvSpPr/>
          <p:nvPr/>
        </p:nvSpPr>
        <p:spPr>
          <a:xfrm>
            <a:off x="3561483" y="6255371"/>
            <a:ext cx="217967" cy="25490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  <p:graphicFrame>
        <p:nvGraphicFramePr>
          <p:cNvPr id="57" name="표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039887"/>
              </p:ext>
            </p:extLst>
          </p:nvPr>
        </p:nvGraphicFramePr>
        <p:xfrm>
          <a:off x="9181159" y="1655424"/>
          <a:ext cx="2272876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7287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hj_user_w_semiReg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56" name="TextBox 55"/>
          <p:cNvSpPr txBox="1"/>
          <p:nvPr/>
        </p:nvSpPr>
        <p:spPr>
          <a:xfrm>
            <a:off x="893110" y="3234277"/>
            <a:ext cx="935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날</a:t>
            </a:r>
            <a:r>
              <a:rPr lang="ko-KR" altLang="en-US" sz="1400"/>
              <a:t>짜</a:t>
            </a:r>
            <a:r>
              <a:rPr lang="ko-KR" altLang="en-US" sz="1400" smtClean="0"/>
              <a:t>선택</a:t>
            </a:r>
            <a:endParaRPr lang="ko-KR" altLang="en-US" sz="1400" dirty="0"/>
          </a:p>
        </p:txBody>
      </p:sp>
      <p:sp>
        <p:nvSpPr>
          <p:cNvPr id="61" name="직사각형 60"/>
          <p:cNvSpPr/>
          <p:nvPr/>
        </p:nvSpPr>
        <p:spPr>
          <a:xfrm>
            <a:off x="2240810" y="3234277"/>
            <a:ext cx="2787303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TextBox 61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세미나등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록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등록 폼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17028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Box 61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세미나등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록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등록 폼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2050" name="Picture 2" descr="C:\Users\ezen-033\Desktop\세미나등록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8737" y="1256561"/>
            <a:ext cx="4928130" cy="535589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849533" y="1837267"/>
            <a:ext cx="41148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세미나 등록 폼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세미나 명</a:t>
            </a:r>
            <a:r>
              <a:rPr lang="en-US" altLang="ko-KR" dirty="0" smtClean="0"/>
              <a:t>, </a:t>
            </a:r>
            <a:r>
              <a:rPr lang="ko-KR" altLang="en-US" dirty="0" smtClean="0"/>
              <a:t>부제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장소</a:t>
            </a:r>
            <a:r>
              <a:rPr lang="en-US" altLang="ko-KR" dirty="0" smtClean="0"/>
              <a:t>, </a:t>
            </a:r>
            <a:r>
              <a:rPr lang="ko-KR" altLang="en-US" dirty="0" smtClean="0"/>
              <a:t>날짜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시간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카테고리를 선택 가능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세미나소개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최대 인원수</a:t>
            </a:r>
            <a:r>
              <a:rPr lang="en-US" altLang="ko-KR" dirty="0" smtClean="0"/>
              <a:t>, </a:t>
            </a:r>
            <a:r>
              <a:rPr lang="ko-KR" altLang="en-US" dirty="0" smtClean="0"/>
              <a:t>참가비를 설정하여 등록 가능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345792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Box 61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세미나등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록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등록 폼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060266" y="1540935"/>
            <a:ext cx="369146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페이지를 이동하지 않고 장소와 날짜를 선택 시 </a:t>
            </a:r>
            <a:r>
              <a:rPr lang="en-US" altLang="ko-KR" dirty="0" smtClean="0"/>
              <a:t>AJAX</a:t>
            </a:r>
            <a:r>
              <a:rPr lang="ko-KR" altLang="en-US" dirty="0" smtClean="0"/>
              <a:t>를 통해서 예약된 시간정보를 호출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ko-KR" altLang="en-US" dirty="0" smtClean="0"/>
              <a:t>호출된 정보를 이용하여 선택 불가능한 시간 표시</a:t>
            </a:r>
            <a:r>
              <a:rPr lang="en-US" altLang="ko-KR" dirty="0" smtClean="0"/>
              <a:t>.</a:t>
            </a:r>
          </a:p>
        </p:txBody>
      </p:sp>
      <p:pic>
        <p:nvPicPr>
          <p:cNvPr id="3074" name="Picture 2" descr="C:\Users\ezen-033\Desktop\시간정보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381" y="1180492"/>
            <a:ext cx="7361432" cy="26633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ezen-033\Desktop\겹침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381" y="3941632"/>
            <a:ext cx="7361432" cy="26955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8060266" y="4233334"/>
            <a:ext cx="36914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선택한 시간이 이미 예약된 시간과 겹치는 경우 </a:t>
            </a:r>
            <a:r>
              <a:rPr lang="ko-KR" altLang="en-US" dirty="0" err="1" smtClean="0"/>
              <a:t>알림창</a:t>
            </a:r>
            <a:r>
              <a:rPr lang="ko-KR" altLang="en-US" dirty="0" smtClean="0"/>
              <a:t> 호출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731148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Box 61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세미나등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록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등록 폼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861297" y="1673638"/>
            <a:ext cx="3691467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기능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최소 </a:t>
            </a:r>
            <a:r>
              <a:rPr lang="en-US" altLang="ko-KR" dirty="0"/>
              <a:t>2</a:t>
            </a:r>
            <a:r>
              <a:rPr lang="ko-KR" altLang="en-US" dirty="0" smtClean="0"/>
              <a:t>시간 이상</a:t>
            </a:r>
            <a:r>
              <a:rPr lang="en-US" altLang="ko-KR" dirty="0" smtClean="0"/>
              <a:t>, </a:t>
            </a:r>
            <a:r>
              <a:rPr lang="ko-KR" altLang="en-US" dirty="0" smtClean="0"/>
              <a:t>중복되지 않은 시간을 선택한 경우 선택 가능</a:t>
            </a:r>
            <a:r>
              <a:rPr lang="en-US" altLang="ko-KR" dirty="0" smtClean="0"/>
              <a:t>.</a:t>
            </a:r>
          </a:p>
        </p:txBody>
      </p:sp>
      <p:pic>
        <p:nvPicPr>
          <p:cNvPr id="4098" name="Picture 2" descr="C:\Users\ezen-033\Desktop\시간선택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648" y="1511092"/>
            <a:ext cx="7018867" cy="231415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725830" y="2820022"/>
            <a:ext cx="4089400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문제점</a:t>
            </a:r>
            <a:r>
              <a:rPr lang="en-US" altLang="ko-KR" dirty="0" smtClean="0"/>
              <a:t> – </a:t>
            </a:r>
            <a:r>
              <a:rPr lang="ko-KR" altLang="en-US" dirty="0" smtClean="0"/>
              <a:t>등록 폼을 작성하는 시기에는 해당 시간이 비어있었지만</a:t>
            </a:r>
            <a:r>
              <a:rPr lang="en-US" altLang="ko-KR" dirty="0" smtClean="0"/>
              <a:t>, </a:t>
            </a:r>
            <a:r>
              <a:rPr lang="ko-KR" altLang="en-US" dirty="0" smtClean="0"/>
              <a:t>등록 버튼을 누를 때 해당 시간이 다른 사람에 의해 예약이 되어 버린 경우 해당 시간대가 중복 예약되는 경우 발생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725830" y="4674223"/>
            <a:ext cx="4161363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문제 해결 방안</a:t>
            </a:r>
            <a:r>
              <a:rPr lang="en-US" altLang="ko-KR" dirty="0"/>
              <a:t>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서버 단에서 등록 바로 이전에 예약하는 시간이 적합한지 추가적 검증이 필요</a:t>
            </a:r>
            <a:endParaRPr lang="en-US" altLang="ko-KR" dirty="0" smtClean="0"/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1026" name="Picture 2" descr="C:\Users\ezen-033\Desktop\코드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648" y="4132250"/>
            <a:ext cx="7092439" cy="209074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9540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구현 현황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710" y="840848"/>
            <a:ext cx="11189758" cy="59832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59781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1496547011"/>
              </p:ext>
            </p:extLst>
          </p:nvPr>
        </p:nvGraphicFramePr>
        <p:xfrm>
          <a:off x="8911115" y="3224312"/>
          <a:ext cx="2952330" cy="8077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등록완료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예약을 위한 계좌번호 발급 확인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467832" y="1237124"/>
            <a:ext cx="8059479" cy="53877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TextBox 80"/>
          <p:cNvSpPr txBox="1"/>
          <p:nvPr/>
        </p:nvSpPr>
        <p:spPr>
          <a:xfrm>
            <a:off x="1497880" y="2375789"/>
            <a:ext cx="599938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/>
              <a:t>세미나 등록이 완료되었습니다</a:t>
            </a:r>
            <a:r>
              <a:rPr lang="en-US" altLang="ko-KR" sz="2000" dirty="0" smtClean="0"/>
              <a:t>!</a:t>
            </a:r>
          </a:p>
          <a:p>
            <a:pPr algn="ctr"/>
            <a:r>
              <a:rPr lang="ko-KR" altLang="en-US" sz="2000" dirty="0" smtClean="0"/>
              <a:t>등록된 내용으로 예약을 진행하기 위해서 아래의 계좌번호로 입금이 필요합니다</a:t>
            </a:r>
            <a:r>
              <a:rPr lang="en-US" altLang="ko-KR" sz="2000" dirty="0" smtClean="0"/>
              <a:t>.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4601000" y="5142156"/>
            <a:ext cx="2022437" cy="6239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마이페이지</a:t>
            </a:r>
            <a:endParaRPr lang="ko-KR" altLang="en-US" dirty="0"/>
          </a:p>
        </p:txBody>
      </p:sp>
      <p:sp>
        <p:nvSpPr>
          <p:cNvPr id="46" name="직사각형 45"/>
          <p:cNvSpPr/>
          <p:nvPr/>
        </p:nvSpPr>
        <p:spPr>
          <a:xfrm>
            <a:off x="2199582" y="5142156"/>
            <a:ext cx="2022437" cy="6239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메인화</a:t>
            </a:r>
            <a:r>
              <a:rPr lang="ko-KR" altLang="en-US"/>
              <a:t>면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1344706" y="3539266"/>
            <a:ext cx="1866094" cy="84985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우리은행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3207527" y="3539266"/>
            <a:ext cx="4451918" cy="8498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123456789-1235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7743366"/>
              </p:ext>
            </p:extLst>
          </p:nvPr>
        </p:nvGraphicFramePr>
        <p:xfrm>
          <a:off x="9138826" y="1761039"/>
          <a:ext cx="2536708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36708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hj_user_w_semiReg_Done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1" name="직사각형 10"/>
          <p:cNvSpPr/>
          <p:nvPr/>
        </p:nvSpPr>
        <p:spPr>
          <a:xfrm>
            <a:off x="3561483" y="6145300"/>
            <a:ext cx="217967" cy="25490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4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세미나등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록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완료 페이지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87816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Box 61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세미나등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록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등록 완료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685314" y="2544295"/>
            <a:ext cx="3416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세미나가 정상적으로 등록되었을 경우 이동하는 페이지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6146" name="Picture 2" descr="C:\Users\ezen-033\Desktop\세미나등록완료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388" y="1883280"/>
            <a:ext cx="7106226" cy="372268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978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145965940"/>
              </p:ext>
            </p:extLst>
          </p:nvPr>
        </p:nvGraphicFramePr>
        <p:xfrm>
          <a:off x="8826450" y="2476065"/>
          <a:ext cx="2952330" cy="413357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 row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100" b="0" u="none" strike="noStrike" cap="none" dirty="0" smtClean="0"/>
                        <a:t>프로필 관리를 위한 메뉴로 클릭 시 </a:t>
                      </a:r>
                      <a:r>
                        <a:rPr lang="ko-KR" altLang="en-US" sz="1100" b="0" u="none" strike="noStrike" cap="none" dirty="0" err="1" smtClean="0"/>
                        <a:t>팝업창</a:t>
                      </a:r>
                      <a:r>
                        <a:rPr lang="ko-KR" altLang="en-US" sz="1100" b="0" u="none" strike="noStrike" cap="none" dirty="0" smtClean="0"/>
                        <a:t> 생성</a:t>
                      </a:r>
                      <a:endParaRPr lang="en-US" altLang="ko-KR" sz="11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100" b="0" u="none" strike="noStrike" cap="none" dirty="0" smtClean="0"/>
                        <a:t>세미나 예약 리스트를 확인할 수 있는 페이지로 이동하며</a:t>
                      </a:r>
                      <a:r>
                        <a:rPr lang="en-US" altLang="ko-KR" sz="1100" b="0" u="none" strike="noStrike" cap="none" dirty="0" smtClean="0"/>
                        <a:t>, </a:t>
                      </a:r>
                      <a:r>
                        <a:rPr lang="ko-KR" altLang="en-US" sz="1100" b="0" u="none" strike="noStrike" cap="none" dirty="0" smtClean="0"/>
                        <a:t>호스트를 위한 장소선택</a:t>
                      </a:r>
                      <a:r>
                        <a:rPr lang="en-US" altLang="ko-KR" sz="1100" b="0" u="none" strike="noStrike" cap="none" dirty="0" smtClean="0"/>
                        <a:t>, </a:t>
                      </a:r>
                      <a:r>
                        <a:rPr lang="ko-KR" altLang="en-US" sz="1100" b="0" u="none" strike="noStrike" cap="none" dirty="0" smtClean="0"/>
                        <a:t>시간</a:t>
                      </a:r>
                      <a:r>
                        <a:rPr lang="en-US" altLang="ko-KR" sz="1100" b="0" u="none" strike="noStrike" cap="none" dirty="0" smtClean="0"/>
                        <a:t>, </a:t>
                      </a:r>
                      <a:r>
                        <a:rPr lang="ko-KR" altLang="en-US" sz="1100" b="0" u="none" strike="noStrike" cap="none" dirty="0" smtClean="0"/>
                        <a:t>세미나 이름을 확인할 수 있다</a:t>
                      </a:r>
                      <a:r>
                        <a:rPr lang="en-US" altLang="ko-KR" sz="1100" b="0" u="none" strike="noStrike" cap="none" dirty="0" smtClean="0"/>
                        <a:t>.</a:t>
                      </a:r>
                      <a:endParaRPr lang="en-US" altLang="ko-KR" sz="11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100" b="0" u="none" strike="noStrike" cap="none" dirty="0" err="1" smtClean="0"/>
                        <a:t>밋업</a:t>
                      </a:r>
                      <a:r>
                        <a:rPr lang="ko-KR" altLang="en-US" sz="1100" b="0" u="none" strike="noStrike" cap="none" dirty="0" smtClean="0"/>
                        <a:t> 예약 리스트를 확인할 수 있는 페이지로 이동하며</a:t>
                      </a:r>
                      <a:r>
                        <a:rPr lang="en-US" altLang="ko-KR" sz="1100" b="0" u="none" strike="noStrike" cap="none" dirty="0" smtClean="0"/>
                        <a:t>, </a:t>
                      </a:r>
                      <a:r>
                        <a:rPr lang="ko-KR" altLang="en-US" sz="1100" b="0" u="none" strike="noStrike" cap="none" dirty="0" err="1" smtClean="0"/>
                        <a:t>밋업에</a:t>
                      </a:r>
                      <a:r>
                        <a:rPr lang="ko-KR" altLang="en-US" sz="1100" b="0" u="none" strike="noStrike" cap="none" dirty="0" smtClean="0"/>
                        <a:t> 대한 장소</a:t>
                      </a:r>
                      <a:r>
                        <a:rPr lang="en-US" altLang="ko-KR" sz="1100" b="0" u="none" strike="noStrike" cap="none" dirty="0" smtClean="0"/>
                        <a:t>, </a:t>
                      </a:r>
                      <a:r>
                        <a:rPr lang="ko-KR" altLang="en-US" sz="1100" b="0" u="none" strike="noStrike" cap="none" dirty="0" smtClean="0"/>
                        <a:t>시간</a:t>
                      </a:r>
                      <a:r>
                        <a:rPr lang="en-US" altLang="ko-KR" sz="1100" b="0" u="none" strike="noStrike" cap="none" dirty="0" smtClean="0"/>
                        <a:t>,</a:t>
                      </a:r>
                      <a:r>
                        <a:rPr lang="en-US" altLang="ko-KR" sz="1100" b="0" u="none" strike="noStrike" cap="none" baseline="0" dirty="0" smtClean="0"/>
                        <a:t> </a:t>
                      </a:r>
                      <a:r>
                        <a:rPr lang="ko-KR" altLang="en-US" sz="1100" b="0" u="none" strike="noStrike" cap="none" baseline="0" dirty="0" smtClean="0"/>
                        <a:t>이름 등을 확인할 </a:t>
                      </a:r>
                      <a:r>
                        <a:rPr lang="ko-KR" altLang="en-US" sz="1100" b="0" u="none" strike="noStrike" cap="none" baseline="0" dirty="0" err="1" smtClean="0"/>
                        <a:t>수있다</a:t>
                      </a:r>
                      <a:r>
                        <a:rPr lang="en-US" altLang="ko-KR" sz="1100" b="0" u="none" strike="noStrike" cap="none" baseline="0" dirty="0" smtClean="0"/>
                        <a:t>.</a:t>
                      </a:r>
                      <a:endParaRPr lang="en-US" altLang="ko-KR" sz="11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100" b="0" u="none" strike="noStrike" cap="none" dirty="0" smtClean="0"/>
                        <a:t>문의</a:t>
                      </a:r>
                      <a:r>
                        <a:rPr lang="ko-KR" altLang="en-US" sz="1100" b="0" u="none" strike="noStrike" cap="none" baseline="0" dirty="0" smtClean="0"/>
                        <a:t> 사항 리스트를 확인할 수 있는 페이지로 이동하며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smtClean="0"/>
                        <a:t>문의 사항은 서비스에 대한 </a:t>
                      </a:r>
                      <a:r>
                        <a:rPr lang="en-US" altLang="ko-KR" sz="1100" b="0" u="none" strike="noStrike" cap="none" baseline="0" dirty="0" err="1" smtClean="0"/>
                        <a:t>QnA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smtClean="0"/>
                        <a:t>장소에 대한 </a:t>
                      </a:r>
                      <a:r>
                        <a:rPr lang="en-US" altLang="ko-KR" sz="1100" b="0" u="none" strike="noStrike" cap="none" baseline="0" dirty="0" err="1" smtClean="0"/>
                        <a:t>QnA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smtClean="0"/>
                        <a:t>세미나에 관한 </a:t>
                      </a:r>
                      <a:r>
                        <a:rPr lang="en-US" altLang="ko-KR" sz="1100" b="0" u="none" strike="noStrike" cap="none" baseline="0" dirty="0" err="1" smtClean="0"/>
                        <a:t>QnA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err="1" smtClean="0"/>
                        <a:t>밋업에</a:t>
                      </a:r>
                      <a:r>
                        <a:rPr lang="ko-KR" altLang="en-US" sz="1100" b="0" u="none" strike="noStrike" cap="none" baseline="0" dirty="0" smtClean="0"/>
                        <a:t> 관한 </a:t>
                      </a:r>
                      <a:r>
                        <a:rPr lang="en-US" altLang="ko-KR" sz="1100" b="0" u="none" strike="noStrike" cap="none" baseline="0" dirty="0" err="1" smtClean="0"/>
                        <a:t>QnA</a:t>
                      </a:r>
                      <a:r>
                        <a:rPr lang="ko-KR" altLang="en-US" sz="1100" b="0" u="none" strike="noStrike" cap="none" baseline="0" dirty="0" smtClean="0"/>
                        <a:t>로 이루어져 있다</a:t>
                      </a:r>
                      <a:r>
                        <a:rPr lang="en-US" altLang="ko-KR" sz="1100" b="0" u="none" strike="noStrike" cap="none" baseline="0" dirty="0" smtClean="0"/>
                        <a:t>.</a:t>
                      </a:r>
                      <a:endParaRPr lang="en-US" altLang="ko-KR" sz="11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100" b="0" u="none" strike="noStrike" cap="none" dirty="0" smtClean="0"/>
                        <a:t>이용후기를 관리하는 페이지로 이동하며</a:t>
                      </a:r>
                      <a:r>
                        <a:rPr lang="en-US" altLang="ko-KR" sz="1100" b="0" u="none" strike="noStrike" cap="none" dirty="0" smtClean="0"/>
                        <a:t>, </a:t>
                      </a:r>
                      <a:r>
                        <a:rPr lang="ko-KR" altLang="en-US" sz="1100" b="0" u="none" strike="noStrike" cap="none" dirty="0" smtClean="0"/>
                        <a:t>이용후기는 </a:t>
                      </a:r>
                      <a:r>
                        <a:rPr lang="ko-KR" altLang="en-US" sz="1100" b="0" u="none" strike="noStrike" cap="none" dirty="0" err="1" smtClean="0"/>
                        <a:t>세미나존</a:t>
                      </a:r>
                      <a:r>
                        <a:rPr lang="en-US" altLang="ko-KR" sz="1100" b="0" u="none" strike="noStrike" cap="none" dirty="0" smtClean="0"/>
                        <a:t>,</a:t>
                      </a:r>
                      <a:r>
                        <a:rPr lang="en-US" altLang="ko-KR" sz="1100" b="0" u="none" strike="noStrike" cap="none" baseline="0" dirty="0" smtClean="0"/>
                        <a:t> </a:t>
                      </a:r>
                      <a:r>
                        <a:rPr lang="ko-KR" altLang="en-US" sz="1100" b="0" u="none" strike="noStrike" cap="none" baseline="0" dirty="0" smtClean="0"/>
                        <a:t>세미나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err="1" smtClean="0"/>
                        <a:t>밋업에</a:t>
                      </a:r>
                      <a:r>
                        <a:rPr lang="ko-KR" altLang="en-US" sz="1100" b="0" u="none" strike="noStrike" cap="none" baseline="0" dirty="0" smtClean="0"/>
                        <a:t> 관한 후기로 총 </a:t>
                      </a:r>
                      <a:r>
                        <a:rPr lang="en-US" altLang="ko-KR" sz="1100" b="0" u="none" strike="noStrike" cap="none" baseline="0" dirty="0" smtClean="0"/>
                        <a:t>3</a:t>
                      </a:r>
                      <a:r>
                        <a:rPr lang="ko-KR" altLang="en-US" sz="1100" b="0" u="none" strike="noStrike" cap="none" baseline="0" dirty="0" smtClean="0"/>
                        <a:t>가지 종류가 </a:t>
                      </a:r>
                      <a:r>
                        <a:rPr lang="ko-KR" altLang="en-US" sz="1100" b="0" u="none" strike="noStrike" cap="none" baseline="0" dirty="0" err="1" smtClean="0"/>
                        <a:t>존재하낟</a:t>
                      </a:r>
                      <a:r>
                        <a:rPr lang="en-US" altLang="ko-KR" sz="1100" b="0" u="none" strike="noStrike" cap="none" baseline="0" dirty="0" smtClean="0"/>
                        <a:t>.</a:t>
                      </a:r>
                      <a:endParaRPr lang="en-US" altLang="ko-KR" sz="11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2635623" y="1224578"/>
            <a:ext cx="3560781" cy="55348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3065930" y="1889773"/>
            <a:ext cx="1032734" cy="101121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프로필이미</a:t>
            </a:r>
            <a:r>
              <a:rPr lang="ko-KR" altLang="en-US" sz="1200" dirty="0">
                <a:solidFill>
                  <a:schemeClr val="tx1"/>
                </a:solidFill>
              </a:rPr>
              <a:t>지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292301" y="2026050"/>
            <a:ext cx="142000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아이디</a:t>
            </a:r>
            <a:endParaRPr lang="en-US" altLang="ko-KR" sz="1400" dirty="0" smtClean="0"/>
          </a:p>
          <a:p>
            <a:endParaRPr lang="en-US" altLang="ko-KR" sz="1400" dirty="0" smtClean="0"/>
          </a:p>
          <a:p>
            <a:r>
              <a:rPr lang="ko-KR" altLang="en-US" sz="1400" u="sng" dirty="0" smtClean="0"/>
              <a:t>프로필 관리</a:t>
            </a:r>
            <a:endParaRPr lang="en-US" altLang="ko-KR" sz="1400" u="sng" dirty="0" smtClean="0"/>
          </a:p>
        </p:txBody>
      </p:sp>
      <p:sp>
        <p:nvSpPr>
          <p:cNvPr id="10" name="직사각형 9"/>
          <p:cNvSpPr/>
          <p:nvPr/>
        </p:nvSpPr>
        <p:spPr>
          <a:xfrm>
            <a:off x="3367142" y="3738281"/>
            <a:ext cx="957431" cy="7637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세미나</a:t>
            </a:r>
            <a:r>
              <a:rPr lang="en-US" altLang="ko-KR" sz="1100" dirty="0">
                <a:solidFill>
                  <a:schemeClr val="tx1"/>
                </a:solidFill>
              </a:rPr>
              <a:t> </a:t>
            </a:r>
            <a:r>
              <a:rPr lang="ko-KR" altLang="en-US" sz="1100" dirty="0" smtClean="0">
                <a:solidFill>
                  <a:schemeClr val="tx1"/>
                </a:solidFill>
              </a:rPr>
              <a:t>예약 리스트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4604272" y="3738281"/>
            <a:ext cx="957431" cy="7637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 smtClean="0">
                <a:solidFill>
                  <a:schemeClr val="tx1"/>
                </a:solidFill>
              </a:rPr>
              <a:t>밋업</a:t>
            </a:r>
            <a:r>
              <a:rPr lang="ko-KR" altLang="en-US" sz="1200" dirty="0" smtClean="0">
                <a:solidFill>
                  <a:schemeClr val="tx1"/>
                </a:solidFill>
              </a:rPr>
              <a:t> 예약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리스트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3367141" y="5113465"/>
            <a:ext cx="957431" cy="7637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문의 사항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관</a:t>
            </a:r>
            <a:r>
              <a:rPr lang="ko-KR" altLang="en-US" sz="1200" dirty="0">
                <a:solidFill>
                  <a:schemeClr val="tx1"/>
                </a:solidFill>
              </a:rPr>
              <a:t>리</a:t>
            </a:r>
          </a:p>
        </p:txBody>
      </p:sp>
      <p:sp>
        <p:nvSpPr>
          <p:cNvPr id="35" name="직사각형 34"/>
          <p:cNvSpPr/>
          <p:nvPr/>
        </p:nvSpPr>
        <p:spPr>
          <a:xfrm>
            <a:off x="4727983" y="5113466"/>
            <a:ext cx="957431" cy="7637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이용후기 관리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411096" y="2309322"/>
            <a:ext cx="301214" cy="33348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7248759"/>
              </p:ext>
            </p:extLst>
          </p:nvPr>
        </p:nvGraphicFramePr>
        <p:xfrm>
          <a:off x="9088025" y="1402546"/>
          <a:ext cx="2739907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39907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메인화면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83738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메인화면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7170" name="Picture 2" descr="C:\Users\ezen-033\Desktop\마이페이지앱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1257" y="1498600"/>
            <a:ext cx="2801004" cy="4955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705600" y="1896533"/>
            <a:ext cx="332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Linear </a:t>
            </a:r>
            <a:r>
              <a:rPr lang="ko-KR" altLang="en-US" dirty="0" smtClean="0"/>
              <a:t>레이아웃을 통해</a:t>
            </a:r>
            <a:endParaRPr lang="en-US" altLang="ko-KR" dirty="0" smtClean="0"/>
          </a:p>
          <a:p>
            <a:r>
              <a:rPr lang="ko-KR" altLang="en-US" dirty="0" err="1" smtClean="0"/>
              <a:t>마이페이지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앱</a:t>
            </a:r>
            <a:r>
              <a:rPr lang="ko-KR" altLang="en-US" dirty="0" smtClean="0"/>
              <a:t> 화면 작성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78687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메인 화면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7170" name="Picture 2" descr="C:\Users\ezen-033\Desktop\마이페이지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489" y="1733550"/>
            <a:ext cx="8659211" cy="430959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8902700" y="2381429"/>
            <a:ext cx="30099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프로필관리</a:t>
            </a:r>
            <a:r>
              <a:rPr lang="en-US" altLang="ko-KR" dirty="0" smtClean="0"/>
              <a:t>, </a:t>
            </a:r>
            <a:r>
              <a:rPr lang="ko-KR" altLang="en-US" dirty="0" smtClean="0"/>
              <a:t>세미나 예약확인</a:t>
            </a:r>
            <a:r>
              <a:rPr lang="en-US" altLang="ko-KR" dirty="0" smtClean="0"/>
              <a:t>, </a:t>
            </a:r>
            <a:r>
              <a:rPr lang="ko-KR" altLang="en-US" dirty="0" smtClean="0"/>
              <a:t>문의사항 관리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이용후기 관리 메뉴로 이동할 수 있는 </a:t>
            </a:r>
            <a:r>
              <a:rPr lang="ko-KR" altLang="en-US" dirty="0" err="1" smtClean="0"/>
              <a:t>마이페이지</a:t>
            </a:r>
            <a:r>
              <a:rPr lang="ko-KR" altLang="en-US" dirty="0" smtClean="0"/>
              <a:t> 초기화면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373617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695548035"/>
              </p:ext>
            </p:extLst>
          </p:nvPr>
        </p:nvGraphicFramePr>
        <p:xfrm>
          <a:off x="8809514" y="2687466"/>
          <a:ext cx="2952330" cy="261738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6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문의사항을 관리하는 페이지로 크게 문의한 것과 문의 받은 내용을 분류하여 확인할 수 있고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문의한 것을 확인하는 경우 어떤 대상에 대해 확인하는 것인지 확인하고 답변상태를 확인할</a:t>
                      </a:r>
                      <a:r>
                        <a:rPr lang="ko-KR" altLang="en-US" sz="1300" b="0" u="none" strike="noStrike" cap="none" baseline="0" dirty="0" smtClean="0"/>
                        <a:t> </a:t>
                      </a:r>
                      <a:r>
                        <a:rPr lang="ko-KR" altLang="en-US" sz="1300" b="0" u="none" strike="noStrike" cap="none" baseline="0" dirty="0" err="1" smtClean="0"/>
                        <a:t>수있다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해당하는 문의를 클릭하면 </a:t>
                      </a:r>
                      <a:r>
                        <a:rPr lang="ko-KR" altLang="en-US" sz="1300" b="0" u="none" strike="noStrike" cap="none" dirty="0" err="1" smtClean="0"/>
                        <a:t>모달창을</a:t>
                      </a:r>
                      <a:r>
                        <a:rPr lang="ko-KR" altLang="en-US" sz="1300" b="0" u="none" strike="noStrike" cap="none" dirty="0" smtClean="0"/>
                        <a:t> 통해서 상세정보를 확인할 수 있다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914400" y="1353670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47301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문의사항 관리</a:t>
            </a:r>
            <a:endParaRPr lang="ko-KR" altLang="en-US" dirty="0"/>
          </a:p>
        </p:txBody>
      </p:sp>
      <p:grpSp>
        <p:nvGrpSpPr>
          <p:cNvPr id="13" name="그룹 12"/>
          <p:cNvGrpSpPr/>
          <p:nvPr/>
        </p:nvGrpSpPr>
        <p:grpSpPr>
          <a:xfrm>
            <a:off x="5272238" y="1836640"/>
            <a:ext cx="1541929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세미나</a:t>
              </a:r>
              <a:r>
                <a:rPr lang="ko-KR" altLang="en-US" sz="1400" dirty="0" err="1">
                  <a:solidFill>
                    <a:schemeClr val="tx1"/>
                  </a:solidFill>
                </a:rPr>
                <a:t>존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5272238" y="2198586"/>
            <a:ext cx="1541928" cy="95250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err="1" smtClean="0">
                <a:solidFill>
                  <a:schemeClr val="tx1"/>
                </a:solidFill>
              </a:rPr>
              <a:t>QnA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err="1" smtClean="0">
                <a:solidFill>
                  <a:schemeClr val="tx1"/>
                </a:solidFill>
              </a:rPr>
              <a:t>세미나존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세미나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err="1" smtClean="0">
                <a:solidFill>
                  <a:schemeClr val="tx1"/>
                </a:solidFill>
              </a:rPr>
              <a:t>밋업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649503" y="3164533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658473" y="3164533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  제목               날짜                  문의 대상                     답변상태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777573" y="3704673"/>
            <a:ext cx="277906" cy="2644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grpSp>
        <p:nvGrpSpPr>
          <p:cNvPr id="18" name="그룹 17"/>
          <p:cNvGrpSpPr/>
          <p:nvPr/>
        </p:nvGrpSpPr>
        <p:grpSpPr>
          <a:xfrm>
            <a:off x="6814166" y="1850069"/>
            <a:ext cx="1196789" cy="367553"/>
            <a:chOff x="5585012" y="2095495"/>
            <a:chExt cx="1541929" cy="367553"/>
          </a:xfrm>
        </p:grpSpPr>
        <p:sp>
          <p:nvSpPr>
            <p:cNvPr id="19" name="직사각형 1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문의 한 것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0" name="이등변 삼각형 19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직사각형 20"/>
          <p:cNvSpPr/>
          <p:nvPr/>
        </p:nvSpPr>
        <p:spPr>
          <a:xfrm>
            <a:off x="6814164" y="2225463"/>
            <a:ext cx="1196789" cy="5446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문의 한 것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문의 받은 것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3568535"/>
              </p:ext>
            </p:extLst>
          </p:nvPr>
        </p:nvGraphicFramePr>
        <p:xfrm>
          <a:off x="9020291" y="1731967"/>
          <a:ext cx="2739907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39907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hj_user_w_myPage_qna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문의사항 관리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한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것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81426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914400" y="1353670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47301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문의사항 관리</a:t>
            </a:r>
            <a:endParaRPr lang="ko-KR" altLang="en-US" dirty="0"/>
          </a:p>
        </p:txBody>
      </p:sp>
      <p:grpSp>
        <p:nvGrpSpPr>
          <p:cNvPr id="13" name="그룹 12"/>
          <p:cNvGrpSpPr/>
          <p:nvPr/>
        </p:nvGrpSpPr>
        <p:grpSpPr>
          <a:xfrm>
            <a:off x="5272238" y="1836640"/>
            <a:ext cx="1541929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세미나</a:t>
              </a:r>
              <a:r>
                <a:rPr lang="ko-KR" altLang="en-US" sz="1400" dirty="0" err="1">
                  <a:solidFill>
                    <a:schemeClr val="tx1"/>
                  </a:solidFill>
                </a:rPr>
                <a:t>존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5272238" y="2198586"/>
            <a:ext cx="1541928" cy="95250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err="1" smtClean="0">
                <a:solidFill>
                  <a:schemeClr val="tx1"/>
                </a:solidFill>
              </a:rPr>
              <a:t>QnA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err="1" smtClean="0">
                <a:solidFill>
                  <a:schemeClr val="tx1"/>
                </a:solidFill>
              </a:rPr>
              <a:t>세미나존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세미나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err="1" smtClean="0">
                <a:solidFill>
                  <a:schemeClr val="tx1"/>
                </a:solidFill>
              </a:rPr>
              <a:t>밋업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649503" y="3164533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658473" y="3164533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  제목               날짜                  문의 대상                     답변상태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6814166" y="1850069"/>
            <a:ext cx="1196789" cy="367553"/>
            <a:chOff x="5585012" y="2095495"/>
            <a:chExt cx="1541929" cy="367553"/>
          </a:xfrm>
        </p:grpSpPr>
        <p:sp>
          <p:nvSpPr>
            <p:cNvPr id="19" name="직사각형 1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문의 한 것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0" name="이등변 삼각형 19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직사각형 20"/>
          <p:cNvSpPr/>
          <p:nvPr/>
        </p:nvSpPr>
        <p:spPr>
          <a:xfrm>
            <a:off x="6814164" y="2225462"/>
            <a:ext cx="1196789" cy="5497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문의 한 것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문의 받은 것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680882" y="1818037"/>
            <a:ext cx="5356412" cy="403771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1828800" y="2095495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제</a:t>
            </a:r>
            <a:r>
              <a:rPr lang="ko-KR" altLang="en-US" sz="1200" dirty="0"/>
              <a:t>목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5" name="TextBox 24"/>
          <p:cNvSpPr txBox="1"/>
          <p:nvPr/>
        </p:nvSpPr>
        <p:spPr>
          <a:xfrm>
            <a:off x="1875867" y="283618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시</a:t>
            </a:r>
            <a:r>
              <a:rPr lang="ko-KR" altLang="en-US" sz="1200" dirty="0"/>
              <a:t>간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6" name="TextBox 25"/>
          <p:cNvSpPr txBox="1"/>
          <p:nvPr/>
        </p:nvSpPr>
        <p:spPr>
          <a:xfrm>
            <a:off x="1866897" y="2498230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날</a:t>
            </a:r>
            <a:r>
              <a:rPr lang="ko-KR" altLang="en-US" sz="1200" dirty="0"/>
              <a:t>짜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8" name="TextBox 27"/>
          <p:cNvSpPr txBox="1"/>
          <p:nvPr/>
        </p:nvSpPr>
        <p:spPr>
          <a:xfrm>
            <a:off x="1828800" y="416455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답변내</a:t>
            </a:r>
            <a:r>
              <a:rPr lang="ko-KR" altLang="en-US" sz="1200" dirty="0"/>
              <a:t>용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9" name="직사각형 28"/>
          <p:cNvSpPr/>
          <p:nvPr/>
        </p:nvSpPr>
        <p:spPr>
          <a:xfrm>
            <a:off x="3928782" y="5414682"/>
            <a:ext cx="515472" cy="304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확</a:t>
            </a:r>
            <a:r>
              <a:rPr lang="ko-KR" altLang="en-US" sz="1100" dirty="0"/>
              <a:t>인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875867" y="3602889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내용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33" name="TextBox 32"/>
          <p:cNvSpPr txBox="1"/>
          <p:nvPr/>
        </p:nvSpPr>
        <p:spPr>
          <a:xfrm>
            <a:off x="1875867" y="3164533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문의 대상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34" name="TextBox 33"/>
          <p:cNvSpPr txBox="1"/>
          <p:nvPr/>
        </p:nvSpPr>
        <p:spPr>
          <a:xfrm>
            <a:off x="6642846" y="1926512"/>
            <a:ext cx="286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X</a:t>
            </a:r>
            <a:endParaRPr lang="ko-KR" altLang="en-US" dirty="0"/>
          </a:p>
        </p:txBody>
      </p:sp>
      <p:graphicFrame>
        <p:nvGraphicFramePr>
          <p:cNvPr id="35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4016277701"/>
              </p:ext>
            </p:extLst>
          </p:nvPr>
        </p:nvGraphicFramePr>
        <p:xfrm>
          <a:off x="8758715" y="3219148"/>
          <a:ext cx="2952330" cy="8077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6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내가 문의한 내용의 상세를 확인 할 수 있다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31" name="표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2253680"/>
              </p:ext>
            </p:extLst>
          </p:nvPr>
        </p:nvGraphicFramePr>
        <p:xfrm>
          <a:off x="8961025" y="1973435"/>
          <a:ext cx="2739907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39907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hj_user_w_myPage_qna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7" name="직사각형 26"/>
          <p:cNvSpPr/>
          <p:nvPr/>
        </p:nvSpPr>
        <p:spPr>
          <a:xfrm>
            <a:off x="1727944" y="1802979"/>
            <a:ext cx="277906" cy="2644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문의사항 관리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한 것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상세 페이지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38287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33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문의사항 관리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2051" name="Picture 3" descr="C:\Users\ezen-033\Desktop\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648" y="1517648"/>
            <a:ext cx="8442868" cy="501015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9062961" y="2218267"/>
            <a:ext cx="28581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문의사항 관리</a:t>
            </a:r>
            <a:endParaRPr lang="en-US" altLang="ko-KR" dirty="0" smtClean="0"/>
          </a:p>
          <a:p>
            <a:r>
              <a:rPr lang="ko-KR" altLang="en-US" dirty="0" smtClean="0"/>
              <a:t>초기페이지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19070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33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문의사항 관리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344227" y="2491264"/>
            <a:ext cx="41535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셀렉트메뉴로</a:t>
            </a:r>
            <a:r>
              <a:rPr lang="ko-KR" altLang="en-US" dirty="0" smtClean="0"/>
              <a:t> </a:t>
            </a:r>
            <a:r>
              <a:rPr lang="en-US" altLang="ko-KR" dirty="0" smtClean="0"/>
              <a:t>Q&amp;A, </a:t>
            </a:r>
            <a:r>
              <a:rPr lang="ko-KR" altLang="en-US" dirty="0" err="1" smtClean="0"/>
              <a:t>세미나존</a:t>
            </a:r>
            <a:r>
              <a:rPr lang="en-US" altLang="ko-KR" dirty="0" smtClean="0"/>
              <a:t>, </a:t>
            </a:r>
            <a:r>
              <a:rPr lang="ko-KR" altLang="en-US" dirty="0" smtClean="0"/>
              <a:t>세미나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밋업</a:t>
            </a:r>
            <a:r>
              <a:rPr lang="ko-KR" altLang="en-US" dirty="0" smtClean="0"/>
              <a:t> 을 고른 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조회를 통해</a:t>
            </a:r>
            <a:endParaRPr lang="en-US" altLang="ko-KR" dirty="0" smtClean="0"/>
          </a:p>
          <a:p>
            <a:r>
              <a:rPr lang="ko-KR" altLang="en-US" dirty="0" smtClean="0"/>
              <a:t>문의사항 확인가능</a:t>
            </a:r>
            <a:endParaRPr lang="ko-KR" altLang="en-US" dirty="0"/>
          </a:p>
        </p:txBody>
      </p:sp>
      <p:pic>
        <p:nvPicPr>
          <p:cNvPr id="6" name="Picture 2" descr="C:\Users\ezen-033\Desktop\문의사항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314" y="1334198"/>
            <a:ext cx="5065888" cy="297533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C:\Users\ezen-033\Desktop\문의사항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0782" y="2952929"/>
            <a:ext cx="5007360" cy="302850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7296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33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문의사항 관리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742161" y="2155941"/>
            <a:ext cx="417890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기존 세미나예약 관리에서 </a:t>
            </a:r>
            <a:r>
              <a:rPr lang="en-US" altLang="ko-KR" dirty="0" smtClean="0"/>
              <a:t>JSON Data</a:t>
            </a:r>
            <a:r>
              <a:rPr lang="ko-KR" altLang="en-US" dirty="0" smtClean="0"/>
              <a:t>를 </a:t>
            </a:r>
            <a:r>
              <a:rPr lang="en-US" altLang="ko-KR" dirty="0" smtClean="0"/>
              <a:t>Element</a:t>
            </a:r>
            <a:r>
              <a:rPr lang="ko-KR" altLang="en-US" dirty="0" smtClean="0"/>
              <a:t>의 속성에 저장하였음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문의 사항 상세페이지는</a:t>
            </a:r>
            <a:endParaRPr lang="en-US" altLang="ko-KR" dirty="0"/>
          </a:p>
          <a:p>
            <a:r>
              <a:rPr lang="ko-KR" altLang="en-US" dirty="0" smtClean="0"/>
              <a:t>클릭 시 해당 </a:t>
            </a:r>
            <a:r>
              <a:rPr lang="ko-KR" altLang="en-US" dirty="0" err="1" smtClean="0"/>
              <a:t>클로저</a:t>
            </a:r>
            <a:r>
              <a:rPr lang="ko-KR" altLang="en-US" dirty="0" smtClean="0"/>
              <a:t> 환경에 저장된 변수</a:t>
            </a:r>
            <a:r>
              <a:rPr lang="en-US" altLang="ko-KR" dirty="0" smtClean="0"/>
              <a:t>(JSON)</a:t>
            </a:r>
            <a:r>
              <a:rPr lang="ko-KR" altLang="en-US" dirty="0" smtClean="0"/>
              <a:t>을 로딩하여 상세 정보를 보여줌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5122" name="Picture 2" descr="C:\Users\ezen-033\Desktop\문의사항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581" y="1705749"/>
            <a:ext cx="6747651" cy="440558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871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4411133" y="2852936"/>
            <a:ext cx="6016507" cy="2145310"/>
          </a:xfrm>
        </p:spPr>
        <p:txBody>
          <a:bodyPr/>
          <a:lstStyle/>
          <a:p>
            <a:r>
              <a:rPr lang="ko-KR" altLang="en-US" b="1" smtClean="0"/>
              <a:t>화면 설계 및 구현</a:t>
            </a:r>
            <a:endParaRPr lang="ko-KR" altLang="en-US" b="1" dirty="0"/>
          </a:p>
        </p:txBody>
      </p:sp>
      <p:sp>
        <p:nvSpPr>
          <p:cNvPr id="31" name="제목 1"/>
          <p:cNvSpPr txBox="1">
            <a:spLocks/>
          </p:cNvSpPr>
          <p:nvPr/>
        </p:nvSpPr>
        <p:spPr>
          <a:xfrm>
            <a:off x="7110113" y="4201323"/>
            <a:ext cx="4056452" cy="79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sz="2500" dirty="0"/>
              <a:t>지식공유 플랫폼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144192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33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문의사항 관리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742161" y="2155941"/>
            <a:ext cx="417890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기존 세미나예약 관리에서 </a:t>
            </a:r>
            <a:r>
              <a:rPr lang="en-US" altLang="ko-KR" dirty="0" smtClean="0"/>
              <a:t>JSON Data</a:t>
            </a:r>
            <a:r>
              <a:rPr lang="ko-KR" altLang="en-US" dirty="0" smtClean="0"/>
              <a:t>를 </a:t>
            </a:r>
            <a:r>
              <a:rPr lang="en-US" altLang="ko-KR" dirty="0" smtClean="0"/>
              <a:t>Element</a:t>
            </a:r>
            <a:r>
              <a:rPr lang="ko-KR" altLang="en-US" dirty="0" smtClean="0"/>
              <a:t>의 속성에 저장하였음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문의 사항 상세페이지는</a:t>
            </a:r>
            <a:endParaRPr lang="en-US" altLang="ko-KR" dirty="0"/>
          </a:p>
          <a:p>
            <a:r>
              <a:rPr lang="ko-KR" altLang="en-US" dirty="0" smtClean="0"/>
              <a:t>클릭 시 해당 </a:t>
            </a:r>
            <a:r>
              <a:rPr lang="ko-KR" altLang="en-US" dirty="0" err="1" smtClean="0"/>
              <a:t>클로저</a:t>
            </a:r>
            <a:r>
              <a:rPr lang="ko-KR" altLang="en-US" dirty="0" smtClean="0"/>
              <a:t> 환경에 저장된 변수</a:t>
            </a:r>
            <a:r>
              <a:rPr lang="en-US" altLang="ko-KR" dirty="0" smtClean="0"/>
              <a:t>(JSON)</a:t>
            </a:r>
            <a:r>
              <a:rPr lang="ko-KR" altLang="en-US" dirty="0" smtClean="0"/>
              <a:t>을 로딩하여 상세 정보를 보여줌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6146" name="Picture 2" descr="C:\Users\ezen-033\Desktop\클로저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012" y="1933575"/>
            <a:ext cx="6116637" cy="32956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1490133" y="4670532"/>
            <a:ext cx="1684867" cy="2062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2108464" y="1949673"/>
            <a:ext cx="592404" cy="2062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4864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"/>
            <a:ext cx="12192000" cy="68579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85610" y="2492896"/>
            <a:ext cx="7020780" cy="523220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2800" b="1" spc="300" dirty="0" smtClean="0">
                <a:solidFill>
                  <a:schemeClr val="bg1"/>
                </a:solidFill>
                <a:latin typeface="Microsoft Yi Baiti" pitchFamily="66" charset="0"/>
                <a:ea typeface="KoPub돋움체 Medium" pitchFamily="18" charset="-127"/>
              </a:rPr>
              <a:t>유서희</a:t>
            </a:r>
            <a:endParaRPr lang="en-US" altLang="ko-KR" sz="2800" b="1" spc="300" dirty="0">
              <a:solidFill>
                <a:schemeClr val="bg1"/>
              </a:solidFill>
              <a:latin typeface="Microsoft Yi Baiti" pitchFamily="66" charset="0"/>
              <a:ea typeface="KoPub돋움체 Medium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68597" y="4149080"/>
            <a:ext cx="7254806" cy="261610"/>
          </a:xfrm>
          <a:prstGeom prst="rect">
            <a:avLst/>
          </a:prstGeom>
          <a:noFill/>
          <a:scene3d>
            <a:camera prst="orthographic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alpha val="77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화면 설계서</a:t>
            </a:r>
          </a:p>
        </p:txBody>
      </p:sp>
    </p:spTree>
    <p:extLst>
      <p:ext uri="{BB962C8B-B14F-4D97-AF65-F5344CB8AC3E}">
        <p14:creationId xmlns:p14="http://schemas.microsoft.com/office/powerpoint/2010/main" val="1150728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5464634"/>
              </p:ext>
            </p:extLst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sp>
        <p:nvSpPr>
          <p:cNvPr id="36" name="직사각형 39"/>
          <p:cNvSpPr/>
          <p:nvPr/>
        </p:nvSpPr>
        <p:spPr>
          <a:xfrm>
            <a:off x="470751" y="2073818"/>
            <a:ext cx="3681119" cy="328776"/>
          </a:xfrm>
          <a:prstGeom prst="rect">
            <a:avLst/>
          </a:prstGeom>
          <a:noFill/>
          <a:ln w="12700">
            <a:noFill/>
            <a:miter/>
          </a:ln>
        </p:spPr>
        <p:txBody>
          <a:bodyPr lIns="45719" rIns="45719" anchor="ctr"/>
          <a:lstStyle/>
          <a:p>
            <a:pPr fontAlgn="t"/>
            <a:r>
              <a:rPr lang="ko-KR" altLang="en-US" b="1" dirty="0"/>
              <a:t>양천</a:t>
            </a:r>
            <a:r>
              <a:rPr lang="en-US" altLang="ko-KR" b="1" dirty="0"/>
              <a:t>.</a:t>
            </a:r>
            <a:r>
              <a:rPr lang="ko-KR" altLang="en-US" b="1" dirty="0"/>
              <a:t>강서 모임공간 그림민화랑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417201" y="2425531"/>
            <a:ext cx="378821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>
                <a:solidFill>
                  <a:schemeClr val="dk1"/>
                </a:solidFill>
              </a:rPr>
              <a:t>우리끼리만의 고즈넉한 공간을 찾는다면 이곳입니다</a:t>
            </a:r>
            <a:endParaRPr lang="ko-KR" altLang="en-US" sz="1200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410" y="3027776"/>
            <a:ext cx="4618508" cy="2416087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410" y="5649051"/>
            <a:ext cx="718504" cy="438666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410" y="6130741"/>
            <a:ext cx="3305028" cy="418948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30134" y="2826630"/>
            <a:ext cx="2422974" cy="2573937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5463086" y="5567198"/>
            <a:ext cx="2280652" cy="356333"/>
          </a:xfrm>
          <a:prstGeom prst="rect">
            <a:avLst/>
          </a:prstGeom>
          <a:solidFill>
            <a:srgbClr val="704D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ln>
                  <a:solidFill>
                    <a:schemeClr val="bg1"/>
                  </a:solidFill>
                </a:ln>
                <a:solidFill>
                  <a:srgbClr val="FFC000"/>
                </a:solidFill>
              </a:rPr>
              <a:t>바로 예약하기</a:t>
            </a:r>
            <a:endParaRPr lang="ko-KR" altLang="en-US" sz="1100" dirty="0">
              <a:ln>
                <a:solidFill>
                  <a:schemeClr val="bg1"/>
                </a:solidFill>
              </a:ln>
              <a:solidFill>
                <a:srgbClr val="FFC000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57214" y="1953186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5415137" y="2435346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3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23" name="표 13"/>
          <p:cNvGraphicFramePr/>
          <p:nvPr>
            <p:extLst>
              <p:ext uri="{D42A27DB-BD31-4B8C-83A1-F6EECF244321}">
                <p14:modId xmlns:p14="http://schemas.microsoft.com/office/powerpoint/2010/main" val="976371640"/>
              </p:ext>
            </p:extLst>
          </p:nvPr>
        </p:nvGraphicFramePr>
        <p:xfrm>
          <a:off x="8557506" y="2536380"/>
          <a:ext cx="3491813" cy="2212116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83316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 err="1"/>
                        <a:t>기능명</a:t>
                      </a:r>
                      <a:endParaRPr sz="1500" b="1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 dirty="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err="1" smtClean="0"/>
                        <a:t>컨텐츠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endParaRPr lang="en-US" altLang="ko-KR" sz="1000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b="0" dirty="0" smtClean="0"/>
                        <a:t>-</a:t>
                      </a:r>
                      <a:r>
                        <a:rPr lang="ko-KR" altLang="en-US" sz="1200" b="0" baseline="0" dirty="0" smtClean="0"/>
                        <a:t> 세미나를 소개하는 페이지</a:t>
                      </a:r>
                      <a:endParaRPr lang="en-US" altLang="ko-KR" sz="1200" b="0" dirty="0" smtClean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3</a:t>
                      </a:r>
                      <a:endParaRPr sz="1500" dirty="0"/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sz="1500" dirty="0" smtClean="0"/>
                        <a:t>세미나 정보</a:t>
                      </a:r>
                      <a:endParaRPr lang="en-US" altLang="ko-KR" sz="1500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 </a:t>
                      </a:r>
                      <a:r>
                        <a:rPr lang="ko-KR" altLang="en-US" sz="1200" dirty="0" smtClean="0"/>
                        <a:t>주최자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시간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카테고리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최대인원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장소 표시</a:t>
                      </a:r>
                      <a:endParaRPr lang="en-US" altLang="ko-KR" sz="1200" dirty="0" smtClean="0"/>
                    </a:p>
                    <a:p>
                      <a:pPr algn="l">
                        <a:defRPr sz="1500"/>
                      </a:pPr>
                      <a:endParaRPr sz="1200" dirty="0"/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5410" y="2675182"/>
            <a:ext cx="718504" cy="259884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650789" y="2762031"/>
            <a:ext cx="486032" cy="680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 smtClean="0">
                <a:solidFill>
                  <a:schemeClr val="tx1"/>
                </a:solidFill>
              </a:rPr>
              <a:t>블루문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84249" y="5651421"/>
            <a:ext cx="904968" cy="2744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900" b="1" smtClean="0">
                <a:solidFill>
                  <a:schemeClr val="tx1"/>
                </a:solidFill>
              </a:rPr>
              <a:t>세미나 소개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43914" y="2677198"/>
            <a:ext cx="718504" cy="259884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1377531" y="2765140"/>
            <a:ext cx="486032" cy="823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smtClean="0">
                <a:solidFill>
                  <a:schemeClr val="tx1"/>
                </a:solidFill>
              </a:rPr>
              <a:t>친목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5292201" y="2821102"/>
            <a:ext cx="904968" cy="2744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900" b="1" dirty="0" smtClean="0">
                <a:solidFill>
                  <a:schemeClr val="tx1"/>
                </a:solidFill>
              </a:rPr>
              <a:t>세미나 정보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9905036"/>
              </p:ext>
            </p:extLst>
          </p:nvPr>
        </p:nvGraphicFramePr>
        <p:xfrm>
          <a:off x="5582691" y="3258843"/>
          <a:ext cx="2111450" cy="20792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187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9957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415855">
                <a:tc>
                  <a:txBody>
                    <a:bodyPr/>
                    <a:lstStyle/>
                    <a:p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주최자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김길동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1585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시간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2020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년 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월 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20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일 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13:00:00(2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시간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1585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카테고리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예술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1585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최대인원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명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1585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장소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e</a:t>
                      </a: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</a:rPr>
                        <a:t>-Zone &lt;</a:t>
                      </a:r>
                      <a:r>
                        <a:rPr lang="ko-KR" altLang="en-US" sz="800" b="0" baseline="0" dirty="0" err="1" smtClean="0">
                          <a:solidFill>
                            <a:schemeClr val="tx1"/>
                          </a:solidFill>
                        </a:rPr>
                        <a:t>블루문</a:t>
                      </a: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</a:rPr>
                        <a:t>&gt;</a:t>
                      </a:r>
                      <a:r>
                        <a:rPr lang="ko-KR" altLang="en-US" sz="800" b="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baseline="0" dirty="0" err="1" smtClean="0">
                          <a:solidFill>
                            <a:schemeClr val="tx1"/>
                          </a:solidFill>
                        </a:rPr>
                        <a:t>세미나존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16" name="그림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57510" y="2753794"/>
            <a:ext cx="666843" cy="304843"/>
          </a:xfrm>
          <a:prstGeom prst="rect">
            <a:avLst/>
          </a:prstGeom>
        </p:spPr>
      </p:pic>
      <p:graphicFrame>
        <p:nvGraphicFramePr>
          <p:cNvPr id="32" name="표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8556089"/>
              </p:ext>
            </p:extLst>
          </p:nvPr>
        </p:nvGraphicFramePr>
        <p:xfrm>
          <a:off x="8557506" y="1283516"/>
          <a:ext cx="3491813" cy="1036323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50512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5312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4" name="직사각형 13"/>
          <p:cNvSpPr/>
          <p:nvPr/>
        </p:nvSpPr>
        <p:spPr>
          <a:xfrm>
            <a:off x="217770" y="245240"/>
            <a:ext cx="686598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웹 </a:t>
            </a: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-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-1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48347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212337" y="195295"/>
            <a:ext cx="847219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>
                <a:solidFill>
                  <a:schemeClr val="bg1"/>
                </a:solidFill>
              </a:rPr>
              <a:t>웹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세미나문의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5939481" y="4440195"/>
            <a:ext cx="1738183" cy="70021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35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738" y="1565340"/>
            <a:ext cx="8368791" cy="45995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8" name="그룹 7"/>
          <p:cNvGrpSpPr/>
          <p:nvPr/>
        </p:nvGrpSpPr>
        <p:grpSpPr>
          <a:xfrm>
            <a:off x="7749742" y="2713413"/>
            <a:ext cx="3985856" cy="2240691"/>
            <a:chOff x="8090814" y="2257168"/>
            <a:chExt cx="3985856" cy="2240691"/>
          </a:xfrm>
        </p:grpSpPr>
        <p:sp>
          <p:nvSpPr>
            <p:cNvPr id="7" name="직사각형 6"/>
            <p:cNvSpPr/>
            <p:nvPr/>
          </p:nvSpPr>
          <p:spPr>
            <a:xfrm>
              <a:off x="8090814" y="2257168"/>
              <a:ext cx="3985856" cy="224069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" name="그룹 4"/>
            <p:cNvGrpSpPr/>
            <p:nvPr/>
          </p:nvGrpSpPr>
          <p:grpSpPr>
            <a:xfrm>
              <a:off x="8162892" y="2433347"/>
              <a:ext cx="3841699" cy="1888331"/>
              <a:chOff x="7922953" y="4539744"/>
              <a:chExt cx="4093550" cy="2037018"/>
            </a:xfrm>
          </p:grpSpPr>
          <p:pic>
            <p:nvPicPr>
              <p:cNvPr id="15" name="Picture 5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922953" y="4539744"/>
                <a:ext cx="4093550" cy="655434"/>
              </a:xfrm>
              <a:prstGeom prst="rect">
                <a:avLst/>
              </a:prstGeom>
              <a:noFill/>
              <a:ln w="9525">
                <a:solidFill>
                  <a:schemeClr val="bg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6" name="Picture 6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922953" y="5497778"/>
                <a:ext cx="4093550" cy="1078984"/>
              </a:xfrm>
              <a:prstGeom prst="rect">
                <a:avLst/>
              </a:prstGeom>
              <a:noFill/>
              <a:ln w="9525">
                <a:solidFill>
                  <a:schemeClr val="bg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108814474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212337" y="195295"/>
            <a:ext cx="847219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>
                <a:solidFill>
                  <a:schemeClr val="bg1"/>
                </a:solidFill>
              </a:rPr>
              <a:t>웹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세미나문의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5939481" y="4440195"/>
            <a:ext cx="1738183" cy="70021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35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35" y="1439159"/>
            <a:ext cx="8967603" cy="492869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" name="그룹 1"/>
          <p:cNvGrpSpPr/>
          <p:nvPr/>
        </p:nvGrpSpPr>
        <p:grpSpPr>
          <a:xfrm>
            <a:off x="7465997" y="1612907"/>
            <a:ext cx="4509273" cy="4504440"/>
            <a:chOff x="7244236" y="1565341"/>
            <a:chExt cx="4728519" cy="4530660"/>
          </a:xfrm>
        </p:grpSpPr>
        <p:sp>
          <p:nvSpPr>
            <p:cNvPr id="7" name="직사각형 6"/>
            <p:cNvSpPr/>
            <p:nvPr/>
          </p:nvSpPr>
          <p:spPr>
            <a:xfrm>
              <a:off x="7244236" y="1565341"/>
              <a:ext cx="4728519" cy="453066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0" name="그룹 9"/>
            <p:cNvGrpSpPr/>
            <p:nvPr/>
          </p:nvGrpSpPr>
          <p:grpSpPr>
            <a:xfrm>
              <a:off x="8245861" y="1705941"/>
              <a:ext cx="2807218" cy="1869281"/>
              <a:chOff x="8463993" y="2213723"/>
              <a:chExt cx="2327575" cy="1611493"/>
            </a:xfrm>
          </p:grpSpPr>
          <p:pic>
            <p:nvPicPr>
              <p:cNvPr id="11" name="Picture 7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463994" y="2213723"/>
                <a:ext cx="2269909" cy="562736"/>
              </a:xfrm>
              <a:prstGeom prst="rect">
                <a:avLst/>
              </a:prstGeom>
              <a:noFill/>
              <a:ln w="9525">
                <a:solidFill>
                  <a:schemeClr val="bg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2" name="Picture 8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463993" y="2942125"/>
                <a:ext cx="2327575" cy="883091"/>
              </a:xfrm>
              <a:prstGeom prst="rect">
                <a:avLst/>
              </a:prstGeom>
              <a:noFill/>
              <a:ln w="9525">
                <a:solidFill>
                  <a:schemeClr val="bg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</p:grp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5134" y="4716163"/>
            <a:ext cx="3989147" cy="1105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8370254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5468254"/>
              </p:ext>
            </p:extLst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0134" y="2126413"/>
            <a:ext cx="2422974" cy="2573937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5463086" y="4866981"/>
            <a:ext cx="2280652" cy="356333"/>
          </a:xfrm>
          <a:prstGeom prst="rect">
            <a:avLst/>
          </a:prstGeom>
          <a:solidFill>
            <a:srgbClr val="704D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>
                <a:ln>
                  <a:solidFill>
                    <a:schemeClr val="bg1"/>
                  </a:solidFill>
                </a:ln>
                <a:solidFill>
                  <a:srgbClr val="FFC000"/>
                </a:solidFill>
              </a:rPr>
              <a:t>바로예약하기</a:t>
            </a:r>
            <a:endParaRPr lang="ko-KR" altLang="en-US" sz="1100" dirty="0">
              <a:ln>
                <a:solidFill>
                  <a:schemeClr val="bg1"/>
                </a:solidFill>
              </a:ln>
              <a:solidFill>
                <a:srgbClr val="FFC000"/>
              </a:solidFill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387176" y="2261141"/>
            <a:ext cx="4044781" cy="3764498"/>
            <a:chOff x="387176" y="2261141"/>
            <a:chExt cx="4044781" cy="3764498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6032" y="2949706"/>
              <a:ext cx="3945925" cy="3075933"/>
            </a:xfrm>
            <a:prstGeom prst="rect">
              <a:avLst/>
            </a:prstGeom>
          </p:spPr>
        </p:pic>
        <p:sp>
          <p:nvSpPr>
            <p:cNvPr id="3" name="직사각형 2"/>
            <p:cNvSpPr/>
            <p:nvPr/>
          </p:nvSpPr>
          <p:spPr>
            <a:xfrm>
              <a:off x="387176" y="2261141"/>
              <a:ext cx="1062683" cy="48603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smtClean="0">
                  <a:solidFill>
                    <a:schemeClr val="tx1"/>
                  </a:solidFill>
                </a:rPr>
                <a:t>세미나 문의</a:t>
              </a:r>
              <a:r>
                <a:rPr lang="en-US" altLang="ko-KR" sz="800" b="1" dirty="0" smtClean="0">
                  <a:solidFill>
                    <a:srgbClr val="704DE4"/>
                  </a:solidFill>
                </a:rPr>
                <a:t>5</a:t>
              </a:r>
              <a:r>
                <a:rPr lang="ko-KR" altLang="en-US" sz="800" b="1" dirty="0" smtClean="0">
                  <a:solidFill>
                    <a:srgbClr val="704DE4"/>
                  </a:solidFill>
                </a:rPr>
                <a:t>개</a:t>
              </a:r>
              <a:endParaRPr lang="ko-KR" altLang="en-US" sz="800" b="1" dirty="0">
                <a:solidFill>
                  <a:srgbClr val="704DE4"/>
                </a:solidFill>
              </a:endParaRPr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3568633" y="2403408"/>
              <a:ext cx="863324" cy="201500"/>
            </a:xfrm>
            <a:prstGeom prst="roundRect">
              <a:avLst>
                <a:gd name="adj" fmla="val 50000"/>
              </a:avLst>
            </a:prstGeom>
            <a:solidFill>
              <a:srgbClr val="704D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smtClean="0"/>
                <a:t>질문작성하기</a:t>
              </a:r>
              <a:endParaRPr lang="ko-KR" altLang="en-US" sz="700" b="1" dirty="0"/>
            </a:p>
          </p:txBody>
        </p:sp>
        <p:cxnSp>
          <p:nvCxnSpPr>
            <p:cNvPr id="12" name="직선 연결선 11"/>
            <p:cNvCxnSpPr/>
            <p:nvPr/>
          </p:nvCxnSpPr>
          <p:spPr>
            <a:xfrm>
              <a:off x="584884" y="2616413"/>
              <a:ext cx="197708" cy="0"/>
            </a:xfrm>
            <a:prstGeom prst="line">
              <a:avLst/>
            </a:prstGeom>
            <a:ln w="127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3" name="그룹 22"/>
          <p:cNvGrpSpPr/>
          <p:nvPr/>
        </p:nvGrpSpPr>
        <p:grpSpPr>
          <a:xfrm>
            <a:off x="502508" y="6145428"/>
            <a:ext cx="3945925" cy="321635"/>
            <a:chOff x="555949" y="6120712"/>
            <a:chExt cx="3945925" cy="222421"/>
          </a:xfrm>
        </p:grpSpPr>
        <p:sp>
          <p:nvSpPr>
            <p:cNvPr id="24" name="직사각형 23"/>
            <p:cNvSpPr/>
            <p:nvPr/>
          </p:nvSpPr>
          <p:spPr>
            <a:xfrm>
              <a:off x="555949" y="6120712"/>
              <a:ext cx="3945925" cy="2224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err="1" smtClean="0">
                  <a:solidFill>
                    <a:schemeClr val="tx1"/>
                  </a:solidFill>
                </a:rPr>
                <a:t>더보기</a:t>
              </a:r>
              <a:endParaRPr lang="ko-KR" altLang="en-US" sz="700" b="1" dirty="0">
                <a:solidFill>
                  <a:schemeClr val="tx1"/>
                </a:solidFill>
              </a:endParaRPr>
            </a:p>
          </p:txBody>
        </p:sp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91652" y="6158619"/>
              <a:ext cx="136047" cy="130132"/>
            </a:xfrm>
            <a:prstGeom prst="rect">
              <a:avLst/>
            </a:prstGeom>
          </p:spPr>
        </p:pic>
      </p:grpSp>
      <p:graphicFrame>
        <p:nvGraphicFramePr>
          <p:cNvPr id="27" name="표 13"/>
          <p:cNvGraphicFramePr/>
          <p:nvPr>
            <p:extLst>
              <p:ext uri="{D42A27DB-BD31-4B8C-83A1-F6EECF244321}">
                <p14:modId xmlns:p14="http://schemas.microsoft.com/office/powerpoint/2010/main" val="1285742189"/>
              </p:ext>
            </p:extLst>
          </p:nvPr>
        </p:nvGraphicFramePr>
        <p:xfrm>
          <a:off x="8494595" y="2374311"/>
          <a:ext cx="3491813" cy="1297716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83316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 err="1"/>
                        <a:t>기능명</a:t>
                      </a:r>
                      <a:endParaRPr sz="1500" b="1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5</a:t>
                      </a:r>
                      <a:endParaRPr sz="15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en-US" altLang="ko-KR" dirty="0" smtClean="0"/>
                        <a:t>Q&amp;A</a:t>
                      </a:r>
                    </a:p>
                    <a:p>
                      <a:pPr marL="171450" indent="-171450" algn="l">
                        <a:buFontTx/>
                        <a:buChar char="-"/>
                        <a:defRPr sz="1500"/>
                      </a:pPr>
                      <a:r>
                        <a:rPr lang="ko-KR" altLang="en-US" sz="1200" baseline="0" dirty="0" smtClean="0"/>
                        <a:t>세미나에 대해 궁금한 것을 물어 볼 수 </a:t>
                      </a:r>
                      <a:r>
                        <a:rPr lang="ko-KR" altLang="en-US" sz="1200" baseline="0" dirty="0" err="1" smtClean="0"/>
                        <a:t>있</a:t>
                      </a:r>
                      <a:r>
                        <a:rPr lang="ko-KR" altLang="en-US" sz="1200" baseline="0" dirty="0" smtClean="0"/>
                        <a:t> 는 공간으로 주최자만 </a:t>
                      </a:r>
                      <a:r>
                        <a:rPr lang="ko-KR" altLang="en-US" sz="1200" baseline="0" dirty="0" err="1" smtClean="0"/>
                        <a:t>답글을</a:t>
                      </a:r>
                      <a:r>
                        <a:rPr lang="ko-KR" altLang="en-US" sz="1200" baseline="0" dirty="0" smtClean="0"/>
                        <a:t> 달 수 있음</a:t>
                      </a:r>
                      <a:endParaRPr lang="en-US" altLang="ko-KR" sz="1200" baseline="0" dirty="0" smtClean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8" name="직사각형 27"/>
          <p:cNvSpPr/>
          <p:nvPr/>
        </p:nvSpPr>
        <p:spPr>
          <a:xfrm>
            <a:off x="387176" y="1977281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5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15137" y="2149680"/>
            <a:ext cx="2437971" cy="3216321"/>
          </a:xfrm>
          <a:prstGeom prst="rect">
            <a:avLst/>
          </a:prstGeom>
        </p:spPr>
      </p:pic>
      <p:graphicFrame>
        <p:nvGraphicFramePr>
          <p:cNvPr id="29" name="표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9139212"/>
              </p:ext>
            </p:extLst>
          </p:nvPr>
        </p:nvGraphicFramePr>
        <p:xfrm>
          <a:off x="8494595" y="1278169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6" name="직사각형 25"/>
          <p:cNvSpPr/>
          <p:nvPr/>
        </p:nvSpPr>
        <p:spPr>
          <a:xfrm>
            <a:off x="69670" y="195295"/>
            <a:ext cx="8757526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>
                <a:solidFill>
                  <a:schemeClr val="bg1"/>
                </a:solidFill>
              </a:rPr>
              <a:t>웹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세미나문의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38746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0134" y="2126413"/>
            <a:ext cx="2422974" cy="2573937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5463086" y="4866981"/>
            <a:ext cx="2280652" cy="356333"/>
          </a:xfrm>
          <a:prstGeom prst="rect">
            <a:avLst/>
          </a:prstGeom>
          <a:solidFill>
            <a:srgbClr val="704D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>
                <a:ln>
                  <a:solidFill>
                    <a:schemeClr val="bg1"/>
                  </a:solidFill>
                </a:ln>
                <a:solidFill>
                  <a:srgbClr val="FFC000"/>
                </a:solidFill>
              </a:rPr>
              <a:t>바로예약하기</a:t>
            </a:r>
            <a:endParaRPr lang="ko-KR" altLang="en-US" sz="1100" dirty="0">
              <a:ln>
                <a:solidFill>
                  <a:schemeClr val="bg1"/>
                </a:solidFill>
              </a:ln>
              <a:solidFill>
                <a:srgbClr val="FFC000"/>
              </a:solidFill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387176" y="2244665"/>
            <a:ext cx="4044781" cy="3780974"/>
            <a:chOff x="387176" y="2244665"/>
            <a:chExt cx="4044781" cy="3780974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6032" y="2949706"/>
              <a:ext cx="3945925" cy="3075933"/>
            </a:xfrm>
            <a:prstGeom prst="rect">
              <a:avLst/>
            </a:prstGeom>
          </p:spPr>
        </p:pic>
        <p:sp>
          <p:nvSpPr>
            <p:cNvPr id="3" name="직사각형 2"/>
            <p:cNvSpPr/>
            <p:nvPr/>
          </p:nvSpPr>
          <p:spPr>
            <a:xfrm>
              <a:off x="387176" y="2244665"/>
              <a:ext cx="1054446" cy="48603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smtClean="0">
                  <a:solidFill>
                    <a:schemeClr val="tx1"/>
                  </a:solidFill>
                </a:rPr>
                <a:t>세미나 문의</a:t>
              </a:r>
              <a:r>
                <a:rPr lang="en-US" altLang="ko-KR" sz="800" b="1" dirty="0" smtClean="0">
                  <a:solidFill>
                    <a:srgbClr val="704DE4"/>
                  </a:solidFill>
                </a:rPr>
                <a:t>5</a:t>
              </a:r>
              <a:r>
                <a:rPr lang="ko-KR" altLang="en-US" sz="800" b="1" dirty="0" smtClean="0">
                  <a:solidFill>
                    <a:srgbClr val="704DE4"/>
                  </a:solidFill>
                </a:rPr>
                <a:t>개</a:t>
              </a:r>
              <a:endParaRPr lang="ko-KR" altLang="en-US" sz="800" b="1" dirty="0">
                <a:solidFill>
                  <a:srgbClr val="704DE4"/>
                </a:solidFill>
              </a:endParaRPr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3568633" y="2403408"/>
              <a:ext cx="863324" cy="201500"/>
            </a:xfrm>
            <a:prstGeom prst="roundRect">
              <a:avLst>
                <a:gd name="adj" fmla="val 50000"/>
              </a:avLst>
            </a:prstGeom>
            <a:solidFill>
              <a:srgbClr val="704D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smtClean="0"/>
                <a:t>질문작성하기</a:t>
              </a:r>
              <a:endParaRPr lang="ko-KR" altLang="en-US" sz="700" b="1" dirty="0"/>
            </a:p>
          </p:txBody>
        </p:sp>
        <p:cxnSp>
          <p:nvCxnSpPr>
            <p:cNvPr id="12" name="직선 연결선 11"/>
            <p:cNvCxnSpPr/>
            <p:nvPr/>
          </p:nvCxnSpPr>
          <p:spPr>
            <a:xfrm>
              <a:off x="584884" y="2616413"/>
              <a:ext cx="197708" cy="0"/>
            </a:xfrm>
            <a:prstGeom prst="line">
              <a:avLst/>
            </a:prstGeom>
            <a:ln w="127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3" name="그룹 22"/>
          <p:cNvGrpSpPr/>
          <p:nvPr/>
        </p:nvGrpSpPr>
        <p:grpSpPr>
          <a:xfrm>
            <a:off x="502508" y="6145428"/>
            <a:ext cx="3945925" cy="321635"/>
            <a:chOff x="555949" y="6120712"/>
            <a:chExt cx="3945925" cy="222421"/>
          </a:xfrm>
        </p:grpSpPr>
        <p:sp>
          <p:nvSpPr>
            <p:cNvPr id="24" name="직사각형 23"/>
            <p:cNvSpPr/>
            <p:nvPr/>
          </p:nvSpPr>
          <p:spPr>
            <a:xfrm>
              <a:off x="555949" y="6120712"/>
              <a:ext cx="3945925" cy="2224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err="1" smtClean="0">
                  <a:solidFill>
                    <a:schemeClr val="tx1"/>
                  </a:solidFill>
                </a:rPr>
                <a:t>더보기</a:t>
              </a:r>
              <a:endParaRPr lang="ko-KR" altLang="en-US" sz="700" b="1" dirty="0">
                <a:solidFill>
                  <a:schemeClr val="tx1"/>
                </a:solidFill>
              </a:endParaRPr>
            </a:p>
          </p:txBody>
        </p:sp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91652" y="6158619"/>
              <a:ext cx="136047" cy="130132"/>
            </a:xfrm>
            <a:prstGeom prst="rect">
              <a:avLst/>
            </a:prstGeom>
          </p:spPr>
        </p:pic>
      </p:grpSp>
      <p:graphicFrame>
        <p:nvGraphicFramePr>
          <p:cNvPr id="27" name="표 13"/>
          <p:cNvGraphicFramePr/>
          <p:nvPr>
            <p:extLst>
              <p:ext uri="{D42A27DB-BD31-4B8C-83A1-F6EECF244321}">
                <p14:modId xmlns:p14="http://schemas.microsoft.com/office/powerpoint/2010/main" val="3912876090"/>
              </p:ext>
            </p:extLst>
          </p:nvPr>
        </p:nvGraphicFramePr>
        <p:xfrm>
          <a:off x="8494595" y="2374311"/>
          <a:ext cx="3491813" cy="1297716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83316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 err="1"/>
                        <a:t>기능명</a:t>
                      </a:r>
                      <a:endParaRPr sz="1500" b="1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5</a:t>
                      </a:r>
                      <a:endParaRPr sz="15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en-US" altLang="ko-KR" dirty="0" smtClean="0"/>
                        <a:t>Q&amp;A</a:t>
                      </a:r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세미나에 대해 궁금한 것을 물어 볼 수 </a:t>
                      </a:r>
                      <a:r>
                        <a:rPr lang="ko-KR" altLang="en-US" sz="1200" baseline="0" dirty="0" err="1" smtClean="0"/>
                        <a:t>있</a:t>
                      </a:r>
                      <a:r>
                        <a:rPr lang="ko-KR" altLang="en-US" sz="1200" baseline="0" dirty="0" smtClean="0"/>
                        <a:t> 는 공간으로 주최자만 </a:t>
                      </a:r>
                      <a:r>
                        <a:rPr lang="ko-KR" altLang="en-US" sz="1200" baseline="0" dirty="0" err="1" smtClean="0"/>
                        <a:t>답글을</a:t>
                      </a:r>
                      <a:r>
                        <a:rPr lang="ko-KR" altLang="en-US" sz="1200" baseline="0" dirty="0" smtClean="0"/>
                        <a:t> 달 수 있음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8" name="직사각형 27"/>
          <p:cNvSpPr/>
          <p:nvPr/>
        </p:nvSpPr>
        <p:spPr>
          <a:xfrm>
            <a:off x="387176" y="1977281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5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15137" y="2149680"/>
            <a:ext cx="2437971" cy="3216321"/>
          </a:xfrm>
          <a:prstGeom prst="rect">
            <a:avLst/>
          </a:prstGeom>
        </p:spPr>
      </p:pic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6180914"/>
              </p:ext>
            </p:extLst>
          </p:nvPr>
        </p:nvGraphicFramePr>
        <p:xfrm>
          <a:off x="128482" y="1290487"/>
          <a:ext cx="8032096" cy="533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340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808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8" name="그림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08822" y="2945264"/>
            <a:ext cx="2539611" cy="2214492"/>
          </a:xfrm>
          <a:prstGeom prst="rect">
            <a:avLst/>
          </a:prstGeom>
        </p:spPr>
      </p:pic>
      <p:graphicFrame>
        <p:nvGraphicFramePr>
          <p:cNvPr id="31" name="표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3864683"/>
              </p:ext>
            </p:extLst>
          </p:nvPr>
        </p:nvGraphicFramePr>
        <p:xfrm>
          <a:off x="8494595" y="1278169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6" name="직사각형 25"/>
          <p:cNvSpPr/>
          <p:nvPr/>
        </p:nvSpPr>
        <p:spPr>
          <a:xfrm>
            <a:off x="87237" y="222351"/>
            <a:ext cx="9706504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>
                <a:solidFill>
                  <a:schemeClr val="bg1"/>
                </a:solidFill>
              </a:rPr>
              <a:t>웹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문의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dirty="0" err="1" smtClean="0">
                <a:solidFill>
                  <a:schemeClr val="bg1"/>
                </a:solidFill>
                <a:latin typeface="+mj-lt"/>
              </a:rPr>
              <a:t>모달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39086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369" y="1532388"/>
            <a:ext cx="10378571" cy="50865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229905" y="222351"/>
            <a:ext cx="9421169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구</a:t>
            </a: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>
                <a:solidFill>
                  <a:schemeClr val="bg1"/>
                </a:solidFill>
              </a:rPr>
              <a:t>웹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문의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dirty="0" err="1" smtClean="0">
                <a:solidFill>
                  <a:schemeClr val="bg1"/>
                </a:solidFill>
                <a:latin typeface="+mj-lt"/>
              </a:rPr>
              <a:t>모달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0197" y="3171515"/>
            <a:ext cx="4050571" cy="121309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4604952" y="2734963"/>
            <a:ext cx="2446638" cy="229011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341186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3837120713"/>
              </p:ext>
            </p:extLst>
          </p:nvPr>
        </p:nvGraphicFramePr>
        <p:xfrm>
          <a:off x="8534283" y="2405366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6</a:t>
                      </a:r>
                      <a:endParaRPr sz="15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en-US" altLang="ko-KR" dirty="0" smtClean="0"/>
                        <a:t>Q&amp;A(</a:t>
                      </a:r>
                      <a:r>
                        <a:rPr lang="ko-KR" altLang="en-US" dirty="0" err="1" smtClean="0"/>
                        <a:t>더보기</a:t>
                      </a:r>
                      <a:r>
                        <a:rPr lang="en-US" altLang="ko-KR" dirty="0" smtClean="0"/>
                        <a:t>)</a:t>
                      </a:r>
                    </a:p>
                    <a:p>
                      <a:pPr marL="171450" indent="-171450" algn="l">
                        <a:buFontTx/>
                        <a:buChar char="-"/>
                        <a:defRPr sz="1500"/>
                      </a:pPr>
                      <a:r>
                        <a:rPr lang="ko-KR" altLang="en-US" sz="1200" dirty="0" smtClean="0"/>
                        <a:t>세미나 상세페이지의 </a:t>
                      </a:r>
                      <a:r>
                        <a:rPr lang="ko-KR" altLang="en-US" sz="1200" dirty="0" err="1" smtClean="0"/>
                        <a:t>더보기를</a:t>
                      </a:r>
                      <a:r>
                        <a:rPr lang="ko-KR" altLang="en-US" sz="1200" dirty="0" smtClean="0"/>
                        <a:t> 클릭하면 페이지가 이동하여 더 많은 </a:t>
                      </a:r>
                      <a:r>
                        <a:rPr lang="en-US" altLang="ko-KR" sz="1200" dirty="0" smtClean="0"/>
                        <a:t>Q&amp;A</a:t>
                      </a:r>
                      <a:r>
                        <a:rPr lang="ko-KR" altLang="en-US" sz="1200" dirty="0" smtClean="0"/>
                        <a:t>를 </a:t>
                      </a:r>
                      <a:r>
                        <a:rPr lang="ko-KR" altLang="en-US" sz="1200" dirty="0" err="1" smtClean="0"/>
                        <a:t>볼수</a:t>
                      </a:r>
                      <a:r>
                        <a:rPr lang="ko-KR" altLang="en-US" sz="1200" dirty="0" smtClean="0"/>
                        <a:t> 있음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4526266"/>
              </p:ext>
            </p:extLst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sp>
        <p:nvSpPr>
          <p:cNvPr id="26" name="직사각형 25"/>
          <p:cNvSpPr/>
          <p:nvPr/>
        </p:nvSpPr>
        <p:spPr>
          <a:xfrm>
            <a:off x="3579237" y="1690573"/>
            <a:ext cx="1153300" cy="6755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solidFill>
                  <a:schemeClr val="tx1"/>
                </a:solidFill>
              </a:rPr>
              <a:t>세미나 문의</a:t>
            </a:r>
            <a:endParaRPr lang="ko-KR" altLang="en-US" sz="1200" b="1" dirty="0">
              <a:solidFill>
                <a:srgbClr val="704DE4"/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9753" y="6223761"/>
            <a:ext cx="1333974" cy="344798"/>
          </a:xfrm>
          <a:prstGeom prst="rect">
            <a:avLst/>
          </a:prstGeom>
        </p:spPr>
      </p:pic>
      <p:grpSp>
        <p:nvGrpSpPr>
          <p:cNvPr id="19" name="그룹 18"/>
          <p:cNvGrpSpPr/>
          <p:nvPr/>
        </p:nvGrpSpPr>
        <p:grpSpPr>
          <a:xfrm>
            <a:off x="2358620" y="2211128"/>
            <a:ext cx="3737558" cy="4012633"/>
            <a:chOff x="2278870" y="2509570"/>
            <a:chExt cx="3737558" cy="4012633"/>
          </a:xfrm>
        </p:grpSpPr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78870" y="2509570"/>
              <a:ext cx="3737558" cy="2886731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58620" y="5363621"/>
              <a:ext cx="3657808" cy="1158582"/>
            </a:xfrm>
            <a:prstGeom prst="rect">
              <a:avLst/>
            </a:prstGeom>
          </p:spPr>
        </p:pic>
      </p:grpSp>
      <p:sp>
        <p:nvSpPr>
          <p:cNvPr id="20" name="직사각형 19"/>
          <p:cNvSpPr/>
          <p:nvPr/>
        </p:nvSpPr>
        <p:spPr>
          <a:xfrm>
            <a:off x="2287108" y="2211128"/>
            <a:ext cx="3737558" cy="4012633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1817552" y="1953186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6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590293"/>
              </p:ext>
            </p:extLst>
          </p:nvPr>
        </p:nvGraphicFramePr>
        <p:xfrm>
          <a:off x="8534283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sh_user_w_semiDetail_detail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5" name="직사각형 24"/>
          <p:cNvSpPr/>
          <p:nvPr/>
        </p:nvSpPr>
        <p:spPr>
          <a:xfrm>
            <a:off x="191559" y="250114"/>
            <a:ext cx="9421169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>
                <a:solidFill>
                  <a:schemeClr val="bg1"/>
                </a:solidFill>
              </a:rPr>
              <a:t>웹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문의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상세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42448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222321" y="195295"/>
            <a:ext cx="9308960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>
                <a:solidFill>
                  <a:schemeClr val="bg1"/>
                </a:solidFill>
              </a:rPr>
              <a:t>웹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세미나문의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상세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569" y="1814015"/>
            <a:ext cx="7672916" cy="441702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6" name="그룹 5"/>
          <p:cNvGrpSpPr/>
          <p:nvPr/>
        </p:nvGrpSpPr>
        <p:grpSpPr>
          <a:xfrm>
            <a:off x="6980718" y="2218440"/>
            <a:ext cx="5049794" cy="3476367"/>
            <a:chOff x="2204881" y="2055642"/>
            <a:chExt cx="5049794" cy="3476367"/>
          </a:xfrm>
        </p:grpSpPr>
        <p:sp>
          <p:nvSpPr>
            <p:cNvPr id="7" name="직사각형 6"/>
            <p:cNvSpPr/>
            <p:nvPr/>
          </p:nvSpPr>
          <p:spPr>
            <a:xfrm>
              <a:off x="2204881" y="2055642"/>
              <a:ext cx="5049794" cy="3476367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67684" y="3764166"/>
              <a:ext cx="3133260" cy="12366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84208" y="5124021"/>
              <a:ext cx="4588477" cy="1552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" name="Picture 4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56636" y="2220399"/>
              <a:ext cx="4694952" cy="10544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895130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"/>
            <a:ext cx="12192000" cy="68579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85610" y="2492896"/>
            <a:ext cx="7020780" cy="523220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2800" b="1" spc="300" dirty="0">
                <a:solidFill>
                  <a:schemeClr val="bg1"/>
                </a:solidFill>
                <a:latin typeface="Microsoft Yi Baiti" pitchFamily="66" charset="0"/>
                <a:ea typeface="KoPub돋움체 Medium" pitchFamily="18" charset="-127"/>
              </a:rPr>
              <a:t>권기범</a:t>
            </a:r>
            <a:endParaRPr lang="en-US" altLang="ko-KR" sz="2800" b="1" spc="300" dirty="0">
              <a:solidFill>
                <a:schemeClr val="bg1"/>
              </a:solidFill>
              <a:latin typeface="Microsoft Yi Baiti" pitchFamily="66" charset="0"/>
              <a:ea typeface="KoPub돋움체 Medium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68597" y="4149080"/>
            <a:ext cx="7254806" cy="261610"/>
          </a:xfrm>
          <a:prstGeom prst="rect">
            <a:avLst/>
          </a:prstGeom>
          <a:noFill/>
          <a:scene3d>
            <a:camera prst="orthographic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alpha val="77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화면 설계서</a:t>
            </a:r>
          </a:p>
        </p:txBody>
      </p:sp>
    </p:spTree>
    <p:extLst>
      <p:ext uri="{BB962C8B-B14F-4D97-AF65-F5344CB8AC3E}">
        <p14:creationId xmlns:p14="http://schemas.microsoft.com/office/powerpoint/2010/main" val="694112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4347139"/>
              </p:ext>
            </p:extLst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943" y="2435346"/>
            <a:ext cx="4333416" cy="357522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7348" y="2435346"/>
            <a:ext cx="2599362" cy="2374905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288322" y="2022804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7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6" name="표 13"/>
          <p:cNvGraphicFramePr/>
          <p:nvPr>
            <p:extLst>
              <p:ext uri="{D42A27DB-BD31-4B8C-83A1-F6EECF244321}">
                <p14:modId xmlns:p14="http://schemas.microsoft.com/office/powerpoint/2010/main" val="2472284859"/>
              </p:ext>
            </p:extLst>
          </p:nvPr>
        </p:nvGraphicFramePr>
        <p:xfrm>
          <a:off x="8477462" y="2396021"/>
          <a:ext cx="3491813" cy="2212116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83316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 err="1"/>
                        <a:t>기능명</a:t>
                      </a:r>
                      <a:endParaRPr sz="1500" b="1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7</a:t>
                      </a:r>
                      <a:endParaRPr sz="15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세미나</a:t>
                      </a:r>
                      <a:endParaRPr lang="en-US" altLang="ko-KR" dirty="0" smtClean="0"/>
                    </a:p>
                    <a:p>
                      <a:pPr marL="171450" indent="-171450" algn="l">
                        <a:buFontTx/>
                        <a:buChar char="-"/>
                        <a:defRPr sz="1500"/>
                      </a:pPr>
                      <a:r>
                        <a:rPr lang="ko-KR" altLang="en-US" sz="1200" baseline="0" dirty="0" smtClean="0"/>
                        <a:t>세미나에 대한 정보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8</a:t>
                      </a:r>
                      <a:endParaRPr sz="1500" dirty="0"/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sz="1500" dirty="0" smtClean="0"/>
                        <a:t>결제 예정 금액</a:t>
                      </a:r>
                      <a:endParaRPr lang="en-US" altLang="ko-KR" sz="1500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 </a:t>
                      </a:r>
                      <a:r>
                        <a:rPr lang="ko-KR" altLang="en-US" sz="1200" dirty="0" smtClean="0"/>
                        <a:t>최종 결제 금액 표시</a:t>
                      </a:r>
                    </a:p>
                    <a:p>
                      <a:pPr algn="l">
                        <a:defRPr sz="1500"/>
                      </a:pPr>
                      <a:endParaRPr sz="1200" dirty="0"/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17" name="직사각형 16"/>
          <p:cNvSpPr/>
          <p:nvPr/>
        </p:nvSpPr>
        <p:spPr>
          <a:xfrm>
            <a:off x="5219369" y="2062679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8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729946" y="2792627"/>
            <a:ext cx="2842054" cy="2363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b="1" dirty="0" smtClean="0">
                <a:solidFill>
                  <a:schemeClr val="tx1"/>
                </a:solidFill>
              </a:rPr>
              <a:t>IT </a:t>
            </a:r>
            <a:r>
              <a:rPr lang="ko-KR" altLang="en-US" sz="1100" b="1" dirty="0" smtClean="0">
                <a:solidFill>
                  <a:schemeClr val="tx1"/>
                </a:solidFill>
              </a:rPr>
              <a:t>최신 </a:t>
            </a:r>
            <a:r>
              <a:rPr lang="ko-KR" altLang="en-US" sz="1100" b="1" dirty="0" err="1" smtClean="0">
                <a:solidFill>
                  <a:schemeClr val="tx1"/>
                </a:solidFill>
              </a:rPr>
              <a:t>트렌드</a:t>
            </a:r>
            <a:r>
              <a:rPr lang="ko-KR" altLang="en-US" sz="1100" b="1" dirty="0" smtClean="0">
                <a:solidFill>
                  <a:schemeClr val="tx1"/>
                </a:solidFill>
              </a:rPr>
              <a:t> 공유 세미나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729946" y="3169805"/>
            <a:ext cx="3079552" cy="4329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 smtClean="0">
                <a:solidFill>
                  <a:schemeClr val="tx1"/>
                </a:solidFill>
              </a:rPr>
              <a:t>IT </a:t>
            </a:r>
            <a:r>
              <a:rPr lang="ko-KR" altLang="en-US" sz="800" dirty="0" smtClean="0">
                <a:solidFill>
                  <a:schemeClr val="tx1"/>
                </a:solidFill>
              </a:rPr>
              <a:t>최신 </a:t>
            </a:r>
            <a:r>
              <a:rPr lang="ko-KR" altLang="en-US" sz="800" dirty="0" err="1" smtClean="0">
                <a:solidFill>
                  <a:schemeClr val="tx1"/>
                </a:solidFill>
              </a:rPr>
              <a:t>트렌드</a:t>
            </a:r>
            <a:r>
              <a:rPr lang="ko-KR" altLang="en-US" sz="800" dirty="0" smtClean="0">
                <a:solidFill>
                  <a:schemeClr val="tx1"/>
                </a:solidFill>
              </a:rPr>
              <a:t> 공유 세미나는 </a:t>
            </a:r>
            <a:r>
              <a:rPr lang="en-US" altLang="ko-KR" sz="800" dirty="0" smtClean="0">
                <a:solidFill>
                  <a:schemeClr val="tx1"/>
                </a:solidFill>
              </a:rPr>
              <a:t>IT </a:t>
            </a:r>
            <a:r>
              <a:rPr lang="ko-KR" altLang="en-US" sz="800" dirty="0" smtClean="0">
                <a:solidFill>
                  <a:schemeClr val="tx1"/>
                </a:solidFill>
              </a:rPr>
              <a:t>정보를 공유합니다</a:t>
            </a:r>
            <a:r>
              <a:rPr lang="en-US" altLang="ko-KR" sz="800" dirty="0" smtClean="0">
                <a:solidFill>
                  <a:schemeClr val="tx1"/>
                </a:solidFill>
              </a:rPr>
              <a:t>. </a:t>
            </a:r>
            <a:r>
              <a:rPr lang="ko-KR" altLang="en-US" sz="800" dirty="0" smtClean="0">
                <a:solidFill>
                  <a:schemeClr val="tx1"/>
                </a:solidFill>
              </a:rPr>
              <a:t>주로 노트북</a:t>
            </a:r>
            <a:r>
              <a:rPr lang="en-US" altLang="ko-KR" sz="800" dirty="0" smtClean="0">
                <a:solidFill>
                  <a:schemeClr val="tx1"/>
                </a:solidFill>
              </a:rPr>
              <a:t>, </a:t>
            </a:r>
            <a:r>
              <a:rPr lang="ko-KR" altLang="en-US" sz="800" dirty="0" smtClean="0">
                <a:solidFill>
                  <a:schemeClr val="tx1"/>
                </a:solidFill>
              </a:rPr>
              <a:t>데스크톱</a:t>
            </a:r>
            <a:r>
              <a:rPr lang="en-US" altLang="ko-KR" sz="800" dirty="0" smtClean="0">
                <a:solidFill>
                  <a:schemeClr val="tx1"/>
                </a:solidFill>
              </a:rPr>
              <a:t>, </a:t>
            </a:r>
            <a:r>
              <a:rPr lang="ko-KR" altLang="en-US" sz="800" dirty="0" smtClean="0">
                <a:solidFill>
                  <a:schemeClr val="tx1"/>
                </a:solidFill>
              </a:rPr>
              <a:t>휴대폰에 대해 토론하고 친목을 도모합니다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3446" y="4434801"/>
            <a:ext cx="3885591" cy="1064103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862739" y="4333353"/>
            <a:ext cx="3883823" cy="16143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r>
              <a:rPr lang="en-US" altLang="ko-KR" sz="700" dirty="0" smtClean="0">
                <a:solidFill>
                  <a:schemeClr val="tx1"/>
                </a:solidFill>
              </a:rPr>
              <a:t>IT </a:t>
            </a:r>
            <a:r>
              <a:rPr lang="ko-KR" altLang="en-US" sz="700" dirty="0" smtClean="0">
                <a:solidFill>
                  <a:schemeClr val="tx1"/>
                </a:solidFill>
              </a:rPr>
              <a:t>최신 </a:t>
            </a:r>
            <a:r>
              <a:rPr lang="ko-KR" altLang="en-US" sz="700" dirty="0" err="1" smtClean="0">
                <a:solidFill>
                  <a:schemeClr val="tx1"/>
                </a:solidFill>
              </a:rPr>
              <a:t>트렌드</a:t>
            </a:r>
            <a:r>
              <a:rPr lang="ko-KR" altLang="en-US" sz="700" dirty="0" smtClean="0">
                <a:solidFill>
                  <a:schemeClr val="tx1"/>
                </a:solidFill>
              </a:rPr>
              <a:t> 공유 세미나는 </a:t>
            </a:r>
            <a:r>
              <a:rPr lang="en-US" altLang="ko-KR" sz="700" dirty="0" smtClean="0">
                <a:solidFill>
                  <a:schemeClr val="tx1"/>
                </a:solidFill>
              </a:rPr>
              <a:t>IT </a:t>
            </a:r>
            <a:r>
              <a:rPr lang="ko-KR" altLang="en-US" sz="700" dirty="0" smtClean="0">
                <a:solidFill>
                  <a:schemeClr val="tx1"/>
                </a:solidFill>
              </a:rPr>
              <a:t>정보를 공유합니다</a:t>
            </a:r>
            <a:r>
              <a:rPr lang="en-US" altLang="ko-KR" sz="700" dirty="0" smtClean="0">
                <a:solidFill>
                  <a:schemeClr val="tx1"/>
                </a:solidFill>
              </a:rPr>
              <a:t>. </a:t>
            </a:r>
            <a:r>
              <a:rPr lang="ko-KR" altLang="en-US" sz="700" dirty="0" smtClean="0">
                <a:solidFill>
                  <a:schemeClr val="tx1"/>
                </a:solidFill>
              </a:rPr>
              <a:t>주로 노트북</a:t>
            </a:r>
            <a:r>
              <a:rPr lang="en-US" altLang="ko-KR" sz="700" dirty="0" smtClean="0">
                <a:solidFill>
                  <a:schemeClr val="tx1"/>
                </a:solidFill>
              </a:rPr>
              <a:t>, </a:t>
            </a:r>
            <a:r>
              <a:rPr lang="ko-KR" altLang="en-US" sz="700" dirty="0" smtClean="0">
                <a:solidFill>
                  <a:schemeClr val="tx1"/>
                </a:solidFill>
              </a:rPr>
              <a:t>데스크톱</a:t>
            </a:r>
            <a:r>
              <a:rPr lang="en-US" altLang="ko-KR" sz="700" dirty="0" smtClean="0">
                <a:solidFill>
                  <a:schemeClr val="tx1"/>
                </a:solidFill>
              </a:rPr>
              <a:t>, </a:t>
            </a:r>
            <a:r>
              <a:rPr lang="ko-KR" altLang="en-US" sz="700" dirty="0" smtClean="0">
                <a:solidFill>
                  <a:schemeClr val="tx1"/>
                </a:solidFill>
              </a:rPr>
              <a:t>휴대폰에 대해 토론하고 친목을 도모합니다 </a:t>
            </a:r>
            <a:r>
              <a:rPr lang="en-US" altLang="ko-KR" sz="700" dirty="0">
                <a:solidFill>
                  <a:schemeClr val="tx1"/>
                </a:solidFill>
              </a:rPr>
              <a:t>IT </a:t>
            </a:r>
            <a:r>
              <a:rPr lang="ko-KR" altLang="en-US" sz="700" dirty="0">
                <a:solidFill>
                  <a:schemeClr val="tx1"/>
                </a:solidFill>
              </a:rPr>
              <a:t>최신 </a:t>
            </a:r>
            <a:r>
              <a:rPr lang="ko-KR" altLang="en-US" sz="700" dirty="0" err="1">
                <a:solidFill>
                  <a:schemeClr val="tx1"/>
                </a:solidFill>
              </a:rPr>
              <a:t>트렌드</a:t>
            </a:r>
            <a:r>
              <a:rPr lang="ko-KR" altLang="en-US" sz="700" dirty="0">
                <a:solidFill>
                  <a:schemeClr val="tx1"/>
                </a:solidFill>
              </a:rPr>
              <a:t> 공유 세미나는 </a:t>
            </a:r>
            <a:r>
              <a:rPr lang="en-US" altLang="ko-KR" sz="700" dirty="0">
                <a:solidFill>
                  <a:schemeClr val="tx1"/>
                </a:solidFill>
              </a:rPr>
              <a:t>IT </a:t>
            </a:r>
            <a:r>
              <a:rPr lang="ko-KR" altLang="en-US" sz="700" dirty="0">
                <a:solidFill>
                  <a:schemeClr val="tx1"/>
                </a:solidFill>
              </a:rPr>
              <a:t>정보를 공유합니다</a:t>
            </a:r>
            <a:r>
              <a:rPr lang="en-US" altLang="ko-KR" sz="700" dirty="0">
                <a:solidFill>
                  <a:schemeClr val="tx1"/>
                </a:solidFill>
              </a:rPr>
              <a:t>. </a:t>
            </a:r>
            <a:r>
              <a:rPr lang="ko-KR" altLang="en-US" sz="700" dirty="0">
                <a:solidFill>
                  <a:schemeClr val="tx1"/>
                </a:solidFill>
              </a:rPr>
              <a:t>주로 노트북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데스크톱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휴대폰에 대해 토론하고 친목을 </a:t>
            </a:r>
            <a:r>
              <a:rPr lang="ko-KR" altLang="en-US" sz="700" dirty="0" smtClean="0">
                <a:solidFill>
                  <a:schemeClr val="tx1"/>
                </a:solidFill>
              </a:rPr>
              <a:t>도모합니다</a:t>
            </a:r>
            <a:r>
              <a:rPr lang="en-US" altLang="ko-KR" sz="700" dirty="0">
                <a:solidFill>
                  <a:schemeClr val="tx1"/>
                </a:solidFill>
              </a:rPr>
              <a:t>IT </a:t>
            </a:r>
            <a:r>
              <a:rPr lang="ko-KR" altLang="en-US" sz="700" dirty="0">
                <a:solidFill>
                  <a:schemeClr val="tx1"/>
                </a:solidFill>
              </a:rPr>
              <a:t>최신 </a:t>
            </a:r>
            <a:r>
              <a:rPr lang="ko-KR" altLang="en-US" sz="700" dirty="0" err="1">
                <a:solidFill>
                  <a:schemeClr val="tx1"/>
                </a:solidFill>
              </a:rPr>
              <a:t>트렌드</a:t>
            </a:r>
            <a:r>
              <a:rPr lang="ko-KR" altLang="en-US" sz="700" dirty="0">
                <a:solidFill>
                  <a:schemeClr val="tx1"/>
                </a:solidFill>
              </a:rPr>
              <a:t> 공유 세미나는 </a:t>
            </a:r>
            <a:r>
              <a:rPr lang="en-US" altLang="ko-KR" sz="700" dirty="0">
                <a:solidFill>
                  <a:schemeClr val="tx1"/>
                </a:solidFill>
              </a:rPr>
              <a:t>IT </a:t>
            </a:r>
            <a:r>
              <a:rPr lang="ko-KR" altLang="en-US" sz="700" dirty="0">
                <a:solidFill>
                  <a:schemeClr val="tx1"/>
                </a:solidFill>
              </a:rPr>
              <a:t>정보를 공유합니다</a:t>
            </a:r>
            <a:r>
              <a:rPr lang="en-US" altLang="ko-KR" sz="700" dirty="0">
                <a:solidFill>
                  <a:schemeClr val="tx1"/>
                </a:solidFill>
              </a:rPr>
              <a:t>. </a:t>
            </a:r>
            <a:r>
              <a:rPr lang="ko-KR" altLang="en-US" sz="700" dirty="0">
                <a:solidFill>
                  <a:schemeClr val="tx1"/>
                </a:solidFill>
              </a:rPr>
              <a:t>주로 노트북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데스크톱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휴대폰에 대해 토론하고 친목을 </a:t>
            </a:r>
            <a:r>
              <a:rPr lang="ko-KR" altLang="en-US" sz="700" dirty="0" smtClean="0">
                <a:solidFill>
                  <a:schemeClr val="tx1"/>
                </a:solidFill>
              </a:rPr>
              <a:t>도모합니다</a:t>
            </a:r>
            <a:r>
              <a:rPr lang="en-US" altLang="ko-KR" sz="700" dirty="0" smtClean="0">
                <a:solidFill>
                  <a:schemeClr val="tx1"/>
                </a:solidFill>
              </a:rPr>
              <a:t>IT </a:t>
            </a:r>
            <a:r>
              <a:rPr lang="ko-KR" altLang="en-US" sz="700" dirty="0">
                <a:solidFill>
                  <a:schemeClr val="tx1"/>
                </a:solidFill>
              </a:rPr>
              <a:t>최신 </a:t>
            </a:r>
            <a:r>
              <a:rPr lang="ko-KR" altLang="en-US" sz="700" dirty="0" err="1">
                <a:solidFill>
                  <a:schemeClr val="tx1"/>
                </a:solidFill>
              </a:rPr>
              <a:t>트렌드</a:t>
            </a:r>
            <a:r>
              <a:rPr lang="ko-KR" altLang="en-US" sz="700" dirty="0">
                <a:solidFill>
                  <a:schemeClr val="tx1"/>
                </a:solidFill>
              </a:rPr>
              <a:t> 공유 세미나는 </a:t>
            </a:r>
            <a:r>
              <a:rPr lang="en-US" altLang="ko-KR" sz="700" dirty="0">
                <a:solidFill>
                  <a:schemeClr val="tx1"/>
                </a:solidFill>
              </a:rPr>
              <a:t>IT </a:t>
            </a:r>
            <a:r>
              <a:rPr lang="ko-KR" altLang="en-US" sz="700" dirty="0">
                <a:solidFill>
                  <a:schemeClr val="tx1"/>
                </a:solidFill>
              </a:rPr>
              <a:t>정보를 공유합니다</a:t>
            </a:r>
            <a:r>
              <a:rPr lang="en-US" altLang="ko-KR" sz="700" dirty="0">
                <a:solidFill>
                  <a:schemeClr val="tx1"/>
                </a:solidFill>
              </a:rPr>
              <a:t>. </a:t>
            </a:r>
            <a:r>
              <a:rPr lang="ko-KR" altLang="en-US" sz="700" dirty="0">
                <a:solidFill>
                  <a:schemeClr val="tx1"/>
                </a:solidFill>
              </a:rPr>
              <a:t>주로 노트북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데스크톱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휴대폰에 대해 토론하고 친목을 </a:t>
            </a:r>
            <a:r>
              <a:rPr lang="ko-KR" altLang="en-US" sz="700" dirty="0" smtClean="0">
                <a:solidFill>
                  <a:schemeClr val="tx1"/>
                </a:solidFill>
              </a:rPr>
              <a:t>도모합니다</a:t>
            </a:r>
            <a:r>
              <a:rPr lang="en-US" altLang="ko-KR" sz="700" dirty="0" smtClean="0">
                <a:solidFill>
                  <a:schemeClr val="tx1"/>
                </a:solidFill>
              </a:rPr>
              <a:t>IT </a:t>
            </a:r>
            <a:r>
              <a:rPr lang="ko-KR" altLang="en-US" sz="700" dirty="0">
                <a:solidFill>
                  <a:schemeClr val="tx1"/>
                </a:solidFill>
              </a:rPr>
              <a:t>최신 </a:t>
            </a:r>
            <a:r>
              <a:rPr lang="ko-KR" altLang="en-US" sz="700" dirty="0" err="1">
                <a:solidFill>
                  <a:schemeClr val="tx1"/>
                </a:solidFill>
              </a:rPr>
              <a:t>트렌드</a:t>
            </a:r>
            <a:r>
              <a:rPr lang="ko-KR" altLang="en-US" sz="700" dirty="0">
                <a:solidFill>
                  <a:schemeClr val="tx1"/>
                </a:solidFill>
              </a:rPr>
              <a:t> 공유 세미나는 </a:t>
            </a:r>
            <a:r>
              <a:rPr lang="en-US" altLang="ko-KR" sz="700" dirty="0">
                <a:solidFill>
                  <a:schemeClr val="tx1"/>
                </a:solidFill>
              </a:rPr>
              <a:t>IT </a:t>
            </a:r>
            <a:r>
              <a:rPr lang="ko-KR" altLang="en-US" sz="700" dirty="0">
                <a:solidFill>
                  <a:schemeClr val="tx1"/>
                </a:solidFill>
              </a:rPr>
              <a:t>정보를 공유합니다</a:t>
            </a:r>
            <a:r>
              <a:rPr lang="en-US" altLang="ko-KR" sz="700" dirty="0">
                <a:solidFill>
                  <a:schemeClr val="tx1"/>
                </a:solidFill>
              </a:rPr>
              <a:t>. </a:t>
            </a:r>
            <a:r>
              <a:rPr lang="ko-KR" altLang="en-US" sz="700" dirty="0">
                <a:solidFill>
                  <a:schemeClr val="tx1"/>
                </a:solidFill>
              </a:rPr>
              <a:t>주로 노트북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데스크톱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휴대폰에 대해 토론하고 친목을 </a:t>
            </a:r>
            <a:r>
              <a:rPr lang="ko-KR" altLang="en-US" sz="700" dirty="0" smtClean="0">
                <a:solidFill>
                  <a:schemeClr val="tx1"/>
                </a:solidFill>
              </a:rPr>
              <a:t>도모합니다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764692" y="1952368"/>
            <a:ext cx="944345" cy="2965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 smtClean="0">
                <a:solidFill>
                  <a:schemeClr val="tx1"/>
                </a:solidFill>
              </a:rPr>
              <a:t>신청하기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510743" y="2415339"/>
            <a:ext cx="944345" cy="1897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 smtClean="0">
                <a:solidFill>
                  <a:schemeClr val="tx1"/>
                </a:solidFill>
              </a:rPr>
              <a:t>신청 세미나</a:t>
            </a:r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5491217" y="2865728"/>
            <a:ext cx="513217" cy="1443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 smtClean="0">
                <a:solidFill>
                  <a:schemeClr val="bg1">
                    <a:lumMod val="50000"/>
                  </a:schemeClr>
                </a:solidFill>
              </a:rPr>
              <a:t>날짜</a:t>
            </a:r>
            <a:endParaRPr lang="ko-KR" altLang="en-US" sz="7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5491217" y="3232736"/>
            <a:ext cx="513217" cy="1443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smtClean="0">
                <a:solidFill>
                  <a:schemeClr val="bg1">
                    <a:lumMod val="50000"/>
                  </a:schemeClr>
                </a:solidFill>
              </a:rPr>
              <a:t>시간</a:t>
            </a:r>
            <a:endParaRPr lang="ko-KR" altLang="en-US" sz="7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5430134" y="3608533"/>
            <a:ext cx="574300" cy="1215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 smtClean="0">
                <a:solidFill>
                  <a:schemeClr val="bg1">
                    <a:lumMod val="50000"/>
                  </a:schemeClr>
                </a:solidFill>
              </a:rPr>
              <a:t>신청인원</a:t>
            </a:r>
            <a:endParaRPr lang="ko-KR" altLang="en-US" sz="7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14873" y="4436591"/>
            <a:ext cx="383016" cy="141857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45811" y="4434801"/>
            <a:ext cx="501868" cy="190101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00089" y="4412255"/>
            <a:ext cx="276264" cy="190527"/>
          </a:xfrm>
          <a:prstGeom prst="rect">
            <a:avLst/>
          </a:prstGeom>
        </p:spPr>
      </p:pic>
      <p:sp>
        <p:nvSpPr>
          <p:cNvPr id="28" name="직사각형 27"/>
          <p:cNvSpPr/>
          <p:nvPr/>
        </p:nvSpPr>
        <p:spPr>
          <a:xfrm>
            <a:off x="3764692" y="2032966"/>
            <a:ext cx="1013254" cy="156518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b="1" smtClean="0">
                <a:solidFill>
                  <a:schemeClr val="tx1"/>
                </a:solidFill>
              </a:rPr>
              <a:t>바로 예약하기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8205484"/>
              </p:ext>
            </p:extLst>
          </p:nvPr>
        </p:nvGraphicFramePr>
        <p:xfrm>
          <a:off x="8477462" y="1299879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sh_user_w_semiPay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9" name="직사각형 28"/>
          <p:cNvSpPr/>
          <p:nvPr/>
        </p:nvSpPr>
        <p:spPr>
          <a:xfrm>
            <a:off x="114866" y="241014"/>
            <a:ext cx="707918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웹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결제 페이지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1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91343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87861" y="242390"/>
            <a:ext cx="679064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– </a:t>
            </a:r>
            <a:r>
              <a:rPr lang="ko-KR" altLang="en-US" sz="2500" dirty="0">
                <a:solidFill>
                  <a:schemeClr val="bg1"/>
                </a:solidFill>
              </a:rPr>
              <a:t>웹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결제 페이지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861" y="1746421"/>
            <a:ext cx="7436001" cy="42661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" name="그룹 1"/>
          <p:cNvGrpSpPr/>
          <p:nvPr/>
        </p:nvGrpSpPr>
        <p:grpSpPr>
          <a:xfrm>
            <a:off x="6890133" y="2491187"/>
            <a:ext cx="5049794" cy="2133600"/>
            <a:chOff x="6494686" y="3237470"/>
            <a:chExt cx="5049794" cy="2133600"/>
          </a:xfrm>
        </p:grpSpPr>
        <p:sp>
          <p:nvSpPr>
            <p:cNvPr id="6" name="직사각형 5"/>
            <p:cNvSpPr/>
            <p:nvPr/>
          </p:nvSpPr>
          <p:spPr>
            <a:xfrm>
              <a:off x="6494686" y="3237470"/>
              <a:ext cx="5049794" cy="213360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218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53831" y="4063484"/>
              <a:ext cx="4933455" cy="11503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9219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7165" y="3414922"/>
              <a:ext cx="4984836" cy="1691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9" name="직사각형 8"/>
          <p:cNvSpPr/>
          <p:nvPr/>
        </p:nvSpPr>
        <p:spPr>
          <a:xfrm>
            <a:off x="1795849" y="2210404"/>
            <a:ext cx="2899720" cy="85407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102427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226" y="1586473"/>
            <a:ext cx="7757259" cy="47807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4" name="그룹 3"/>
          <p:cNvGrpSpPr/>
          <p:nvPr/>
        </p:nvGrpSpPr>
        <p:grpSpPr>
          <a:xfrm>
            <a:off x="7054890" y="2646445"/>
            <a:ext cx="5049794" cy="2133600"/>
            <a:chOff x="6890133" y="2491187"/>
            <a:chExt cx="5049794" cy="2133600"/>
          </a:xfrm>
        </p:grpSpPr>
        <p:sp>
          <p:nvSpPr>
            <p:cNvPr id="7" name="직사각형 6"/>
            <p:cNvSpPr/>
            <p:nvPr/>
          </p:nvSpPr>
          <p:spPr>
            <a:xfrm>
              <a:off x="6890133" y="2491187"/>
              <a:ext cx="5049794" cy="213360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123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42612" y="2778846"/>
              <a:ext cx="4944836" cy="155828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9" name="직사각형 8"/>
          <p:cNvSpPr/>
          <p:nvPr/>
        </p:nvSpPr>
        <p:spPr>
          <a:xfrm>
            <a:off x="287861" y="242390"/>
            <a:ext cx="679064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– </a:t>
            </a:r>
            <a:r>
              <a:rPr lang="ko-KR" altLang="en-US" sz="2500" dirty="0">
                <a:solidFill>
                  <a:schemeClr val="bg1"/>
                </a:solidFill>
              </a:rPr>
              <a:t>웹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결제 페이지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1828454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3297748668"/>
              </p:ext>
            </p:extLst>
          </p:nvPr>
        </p:nvGraphicFramePr>
        <p:xfrm>
          <a:off x="8509686" y="2405366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신청 완료 페이지</a:t>
                      </a:r>
                      <a:endParaRPr lang="en-US" altLang="ko-KR" dirty="0" smtClean="0"/>
                    </a:p>
                    <a:p>
                      <a:pPr marL="171450" indent="-171450" algn="l">
                        <a:buFontTx/>
                        <a:buChar char="-"/>
                        <a:defRPr sz="1500"/>
                      </a:pPr>
                      <a:r>
                        <a:rPr lang="ko-KR" altLang="en-US" sz="1200" dirty="0" smtClean="0"/>
                        <a:t>무통장 입금 은행</a:t>
                      </a:r>
                      <a:r>
                        <a:rPr lang="en-US" altLang="ko-KR" sz="1200" dirty="0" smtClean="0"/>
                        <a:t>/</a:t>
                      </a:r>
                      <a:r>
                        <a:rPr lang="ko-KR" altLang="en-US" sz="1200" dirty="0" smtClean="0"/>
                        <a:t>계좌번호 안내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8516404"/>
              </p:ext>
            </p:extLst>
          </p:nvPr>
        </p:nvGraphicFramePr>
        <p:xfrm>
          <a:off x="1369438" y="2409132"/>
          <a:ext cx="5556421" cy="33651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5642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365156">
                <a:tc>
                  <a:txBody>
                    <a:bodyPr/>
                    <a:lstStyle/>
                    <a:p>
                      <a:pPr algn="ctr" latinLnBrk="1"/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신청이 완료 되었습니다</a:t>
                      </a:r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신청 확정을 위해서는 아래의 계좌번호로 무통장입금이 필요합니다</a:t>
                      </a:r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721463"/>
              </p:ext>
            </p:extLst>
          </p:nvPr>
        </p:nvGraphicFramePr>
        <p:xfrm>
          <a:off x="1972199" y="4154288"/>
          <a:ext cx="4101044" cy="609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476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9628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609599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</a:rPr>
                        <a:t>우리은행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</a:rPr>
                        <a:t>123-1234-12345-12-123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9" name="직사각형 18"/>
          <p:cNvSpPr/>
          <p:nvPr/>
        </p:nvSpPr>
        <p:spPr>
          <a:xfrm>
            <a:off x="3447796" y="5191357"/>
            <a:ext cx="1399703" cy="356333"/>
          </a:xfrm>
          <a:prstGeom prst="rect">
            <a:avLst/>
          </a:prstGeom>
          <a:solidFill>
            <a:srgbClr val="704D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ln>
                  <a:solidFill>
                    <a:schemeClr val="bg1"/>
                  </a:solidFill>
                </a:ln>
                <a:solidFill>
                  <a:srgbClr val="FFC000"/>
                </a:solidFill>
              </a:rPr>
              <a:t>홈으로</a:t>
            </a:r>
            <a:endParaRPr lang="ko-KR" altLang="en-US" sz="1100" dirty="0">
              <a:ln>
                <a:solidFill>
                  <a:schemeClr val="bg1"/>
                </a:solidFill>
              </a:ln>
              <a:solidFill>
                <a:srgbClr val="FFC000"/>
              </a:solidFill>
            </a:endParaRPr>
          </a:p>
        </p:txBody>
      </p:sp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180708"/>
              </p:ext>
            </p:extLst>
          </p:nvPr>
        </p:nvGraphicFramePr>
        <p:xfrm>
          <a:off x="8509686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sh_user_w_semiPay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4" name="직사각형 13"/>
          <p:cNvSpPr/>
          <p:nvPr/>
        </p:nvSpPr>
        <p:spPr>
          <a:xfrm>
            <a:off x="114866" y="241014"/>
            <a:ext cx="7330853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– </a:t>
            </a:r>
            <a:r>
              <a:rPr lang="ko-KR" altLang="en-US" sz="2500" dirty="0">
                <a:solidFill>
                  <a:schemeClr val="bg1"/>
                </a:solidFill>
              </a:rPr>
              <a:t>웹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결제 페이지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5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52991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114866" y="241014"/>
            <a:ext cx="7330853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– </a:t>
            </a:r>
            <a:r>
              <a:rPr lang="ko-KR" altLang="en-US" sz="2500" dirty="0">
                <a:solidFill>
                  <a:schemeClr val="bg1"/>
                </a:solidFill>
              </a:rPr>
              <a:t>웹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결제 페이지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5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126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07" y="1538850"/>
            <a:ext cx="6460084" cy="406499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3" name="그룹 2"/>
          <p:cNvGrpSpPr/>
          <p:nvPr/>
        </p:nvGrpSpPr>
        <p:grpSpPr>
          <a:xfrm>
            <a:off x="3945052" y="4855457"/>
            <a:ext cx="7876249" cy="1781019"/>
            <a:chOff x="3678571" y="4849554"/>
            <a:chExt cx="8266294" cy="1899390"/>
          </a:xfrm>
        </p:grpSpPr>
        <p:pic>
          <p:nvPicPr>
            <p:cNvPr id="1126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78571" y="4849554"/>
              <a:ext cx="8189301" cy="189939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8" name="직사각형 17"/>
            <p:cNvSpPr/>
            <p:nvPr/>
          </p:nvSpPr>
          <p:spPr>
            <a:xfrm>
              <a:off x="3695046" y="6518285"/>
              <a:ext cx="8249819" cy="22457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057067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2210402"/>
              </p:ext>
            </p:extLst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1" name="표 13"/>
          <p:cNvGraphicFramePr/>
          <p:nvPr>
            <p:extLst>
              <p:ext uri="{D42A27DB-BD31-4B8C-83A1-F6EECF244321}">
                <p14:modId xmlns:p14="http://schemas.microsoft.com/office/powerpoint/2010/main" val="409454833"/>
              </p:ext>
            </p:extLst>
          </p:nvPr>
        </p:nvGraphicFramePr>
        <p:xfrm>
          <a:off x="8534400" y="2405366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참여 인원 선택</a:t>
                      </a:r>
                      <a:endParaRPr lang="en-US" altLang="ko-KR" dirty="0" smtClean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3242" y="1492338"/>
            <a:ext cx="2413687" cy="47643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8930" y="4293191"/>
            <a:ext cx="142895" cy="133369"/>
          </a:xfrm>
          <a:prstGeom prst="rect">
            <a:avLst/>
          </a:prstGeom>
        </p:spPr>
      </p:pic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8246104"/>
              </p:ext>
            </p:extLst>
          </p:nvPr>
        </p:nvGraphicFramePr>
        <p:xfrm>
          <a:off x="8534400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0" name="직사각형 9"/>
          <p:cNvSpPr/>
          <p:nvPr/>
        </p:nvSpPr>
        <p:spPr>
          <a:xfrm>
            <a:off x="114866" y="241014"/>
            <a:ext cx="7120860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 smtClean="0">
                <a:solidFill>
                  <a:schemeClr val="bg1"/>
                </a:solidFill>
              </a:rPr>
              <a:t> </a:t>
            </a:r>
            <a:r>
              <a:rPr lang="en-US" altLang="ko-KR" sz="2500" dirty="0">
                <a:solidFill>
                  <a:schemeClr val="bg1"/>
                </a:solidFill>
              </a:rPr>
              <a:t>- </a:t>
            </a:r>
            <a:r>
              <a:rPr lang="ko-KR" altLang="en-US" sz="2500" dirty="0" err="1" smtClean="0">
                <a:solidFill>
                  <a:schemeClr val="bg1"/>
                </a:solidFill>
              </a:rPr>
              <a:t>모바일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83551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2826736" y="1578114"/>
            <a:ext cx="6004223" cy="4924404"/>
            <a:chOff x="1096792" y="1380268"/>
            <a:chExt cx="6004223" cy="4924404"/>
          </a:xfrm>
        </p:grpSpPr>
        <p:pic>
          <p:nvPicPr>
            <p:cNvPr id="5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6792" y="1380268"/>
              <a:ext cx="2766754" cy="491740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43992" y="1380268"/>
              <a:ext cx="2857023" cy="492440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7" name="직사각형 6"/>
          <p:cNvSpPr/>
          <p:nvPr/>
        </p:nvSpPr>
        <p:spPr>
          <a:xfrm>
            <a:off x="114866" y="241014"/>
            <a:ext cx="7233070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</a:rPr>
              <a:t> </a:t>
            </a:r>
            <a:r>
              <a:rPr lang="ko-KR" altLang="en-US" sz="2500" dirty="0">
                <a:solidFill>
                  <a:schemeClr val="bg1"/>
                </a:solidFill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 err="1">
                <a:solidFill>
                  <a:schemeClr val="bg1"/>
                </a:solidFill>
              </a:rPr>
              <a:t>모바일</a:t>
            </a:r>
            <a:r>
              <a:rPr lang="ko-KR" altLang="en-US" sz="2500" dirty="0">
                <a:solidFill>
                  <a:schemeClr val="bg1"/>
                </a:solidFill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1973214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1404604701"/>
              </p:ext>
            </p:extLst>
          </p:nvPr>
        </p:nvGraphicFramePr>
        <p:xfrm>
          <a:off x="8559113" y="2395541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 err="1"/>
                        <a:t>기능명</a:t>
                      </a:r>
                      <a:endParaRPr sz="1500" b="1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신청자 정보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ko-KR" altLang="en-US" sz="1200" dirty="0" smtClean="0"/>
                        <a:t>신청자이름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연락처 기입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5244526"/>
              </p:ext>
            </p:extLst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0298" y="1570573"/>
            <a:ext cx="2454254" cy="4773827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3542168" y="1953186"/>
            <a:ext cx="1013254" cy="156518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b="1" dirty="0" smtClean="0">
                <a:solidFill>
                  <a:schemeClr val="tx1"/>
                </a:solidFill>
              </a:rPr>
              <a:t>바로 예약하기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0297" y="4886316"/>
            <a:ext cx="1679897" cy="163480"/>
          </a:xfrm>
          <a:prstGeom prst="rect">
            <a:avLst/>
          </a:prstGeom>
        </p:spPr>
      </p:pic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7577694"/>
              </p:ext>
            </p:extLst>
          </p:nvPr>
        </p:nvGraphicFramePr>
        <p:xfrm>
          <a:off x="8559113" y="1273691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sh_user_m_semiPay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0" name="직사각형 9"/>
          <p:cNvSpPr/>
          <p:nvPr/>
        </p:nvSpPr>
        <p:spPr>
          <a:xfrm>
            <a:off x="114866" y="241014"/>
            <a:ext cx="7266733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– </a:t>
            </a:r>
            <a:r>
              <a:rPr lang="ko-KR" altLang="en-US" sz="2500" dirty="0" err="1" smtClean="0">
                <a:solidFill>
                  <a:schemeClr val="bg1"/>
                </a:solidFill>
              </a:rPr>
              <a:t>모바일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결제 페이지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84151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4428" y="1383955"/>
            <a:ext cx="2825464" cy="51733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114866" y="241014"/>
            <a:ext cx="7266733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구</a:t>
            </a: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– </a:t>
            </a:r>
            <a:r>
              <a:rPr lang="ko-KR" altLang="en-US" sz="2500" dirty="0" err="1" smtClean="0">
                <a:solidFill>
                  <a:schemeClr val="bg1"/>
                </a:solidFill>
              </a:rPr>
              <a:t>모바일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결제 페이지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2553345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"/>
            <a:ext cx="12192000" cy="68579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85610" y="2492896"/>
            <a:ext cx="7020780" cy="523220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2800" b="1" spc="300" dirty="0" smtClean="0">
                <a:solidFill>
                  <a:schemeClr val="bg1"/>
                </a:solidFill>
                <a:latin typeface="Microsoft Yi Baiti" pitchFamily="66" charset="0"/>
                <a:ea typeface="KoPub돋움체 Medium" pitchFamily="18" charset="-127"/>
              </a:rPr>
              <a:t>김현태</a:t>
            </a:r>
            <a:endParaRPr lang="en-US" altLang="ko-KR" sz="2800" b="1" spc="300" dirty="0">
              <a:solidFill>
                <a:schemeClr val="bg1"/>
              </a:solidFill>
              <a:latin typeface="Microsoft Yi Baiti" pitchFamily="66" charset="0"/>
              <a:ea typeface="KoPub돋움체 Medium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68597" y="4149080"/>
            <a:ext cx="7254806" cy="261610"/>
          </a:xfrm>
          <a:prstGeom prst="rect">
            <a:avLst/>
          </a:prstGeom>
          <a:noFill/>
          <a:scene3d>
            <a:camera prst="orthographic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alpha val="77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화면 설계서</a:t>
            </a:r>
          </a:p>
        </p:txBody>
      </p:sp>
    </p:spTree>
    <p:extLst>
      <p:ext uri="{BB962C8B-B14F-4D97-AF65-F5344CB8AC3E}">
        <p14:creationId xmlns:p14="http://schemas.microsoft.com/office/powerpoint/2010/main" val="2674652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500"/>
              <a:defRPr/>
            </a:pPr>
            <a:r>
              <a:rPr lang="en-US" altLang="ko-KR" sz="3600" b="0" dirty="0" smtClean="0"/>
              <a:t>[</a:t>
            </a:r>
            <a:r>
              <a:rPr lang="ko-KR" altLang="en-US" sz="3600" b="0" dirty="0" smtClean="0"/>
              <a:t>피드백</a:t>
            </a:r>
            <a:r>
              <a:rPr lang="en-US" altLang="ko-KR" sz="3600" b="0" dirty="0" smtClean="0"/>
              <a:t>] </a:t>
            </a:r>
            <a:r>
              <a:rPr lang="ko-KR" altLang="en-US" sz="3600" b="0" dirty="0" smtClean="0"/>
              <a:t>사용자 </a:t>
            </a:r>
            <a:r>
              <a:rPr lang="en-US" altLang="ko-KR" sz="3600" b="0" dirty="0" smtClean="0"/>
              <a:t>– </a:t>
            </a:r>
            <a:r>
              <a:rPr lang="ko-KR" altLang="en-US" sz="3600" b="0" dirty="0" smtClean="0"/>
              <a:t>웹 </a:t>
            </a:r>
            <a:r>
              <a:rPr lang="en-US" altLang="ko-KR" sz="3600" b="0" dirty="0" smtClean="0"/>
              <a:t>- </a:t>
            </a:r>
            <a:r>
              <a:rPr lang="ko-KR" altLang="en-US" sz="3600" b="0" dirty="0" err="1" smtClean="0"/>
              <a:t>메인페이지</a:t>
            </a:r>
            <a:r>
              <a:rPr lang="ko-KR" altLang="en-US" sz="2400" b="0" dirty="0" smtClean="0"/>
              <a:t> </a:t>
            </a:r>
            <a:r>
              <a:rPr lang="en-US" altLang="ko-KR" sz="2400" b="0" dirty="0"/>
              <a:t>- HEADER</a:t>
            </a:r>
            <a:endParaRPr lang="ko-KR" altLang="en-US" sz="2400" b="0" dirty="0"/>
          </a:p>
        </p:txBody>
      </p:sp>
      <p:sp>
        <p:nvSpPr>
          <p:cNvPr id="5" name="Google Shape;164;g7c553259d1_0_81"/>
          <p:cNvSpPr/>
          <p:nvPr/>
        </p:nvSpPr>
        <p:spPr>
          <a:xfrm>
            <a:off x="3891869" y="5974235"/>
            <a:ext cx="2789963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" name="Google Shape;168;g7c553259d1_0_81"/>
          <p:cNvSpPr/>
          <p:nvPr/>
        </p:nvSpPr>
        <p:spPr>
          <a:xfrm>
            <a:off x="560723" y="1442690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7" name="Google Shape;169;g7c553259d1_0_81"/>
          <p:cNvGraphicFramePr/>
          <p:nvPr>
            <p:extLst/>
          </p:nvPr>
        </p:nvGraphicFramePr>
        <p:xfrm>
          <a:off x="8650244" y="2039603"/>
          <a:ext cx="2869750" cy="466897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메인 헤더 페이지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로고와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검색창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알림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모달창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메뉴바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구현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세미나존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세미나존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마다의 특징을 설명해주는 페이지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추천 세미나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등록 수가 가장 많은 순서대로</a:t>
                      </a:r>
                      <a:endParaRPr lang="en-US" altLang="ko-KR" sz="150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None/>
                      </a:pP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해당 세미나가 노출이 됨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메인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Footer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페이지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회사 정보를 나타냄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캐러셀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배너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인기 많은 세미나 홍보 이미지를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캐러셀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배너로 노출 시킴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766123" y="1630346"/>
            <a:ext cx="6251490" cy="221672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186" y="1752237"/>
            <a:ext cx="6115365" cy="1967739"/>
          </a:xfrm>
          <a:prstGeom prst="rect">
            <a:avLst/>
          </a:prstGeom>
        </p:spPr>
      </p:pic>
      <p:sp>
        <p:nvSpPr>
          <p:cNvPr id="10" name="Google Shape;173;g7c553259d1_0_81"/>
          <p:cNvSpPr/>
          <p:nvPr/>
        </p:nvSpPr>
        <p:spPr>
          <a:xfrm>
            <a:off x="889095" y="1625137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/>
          </p:nvPr>
        </p:nvGraphicFramePr>
        <p:xfrm>
          <a:off x="8650244" y="1305087"/>
          <a:ext cx="2788860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88860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kb_user_w_mainHeader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90775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823" y="1163956"/>
            <a:ext cx="7538309" cy="54994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피드</a:t>
            </a:r>
            <a:r>
              <a:rPr lang="ko-KR" altLang="en-US" dirty="0"/>
              <a:t>백</a:t>
            </a:r>
            <a:r>
              <a:rPr lang="en-US" altLang="ko-KR" dirty="0" smtClean="0"/>
              <a:t>] </a:t>
            </a:r>
            <a:r>
              <a:rPr lang="ko-KR" altLang="en-US" dirty="0"/>
              <a:t>사용자 </a:t>
            </a:r>
            <a:r>
              <a:rPr lang="en-US" altLang="ko-KR" dirty="0"/>
              <a:t>- </a:t>
            </a:r>
            <a:r>
              <a:rPr lang="ko-KR" altLang="en-US" dirty="0"/>
              <a:t>웹 </a:t>
            </a:r>
            <a:r>
              <a:rPr lang="en-US" altLang="ko-KR" dirty="0"/>
              <a:t>- </a:t>
            </a:r>
            <a:r>
              <a:rPr lang="ko-KR" altLang="en-US" dirty="0" smtClean="0"/>
              <a:t>게시판 </a:t>
            </a:r>
            <a:r>
              <a:rPr lang="en-US" altLang="ko-KR" dirty="0" smtClean="0"/>
              <a:t>– Q&amp;A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19" name="Google Shape;173;g7c553259d1_0_81"/>
          <p:cNvSpPr/>
          <p:nvPr/>
        </p:nvSpPr>
        <p:spPr>
          <a:xfrm>
            <a:off x="45438" y="305393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398310" y="2125133"/>
            <a:ext cx="7721600" cy="207433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5408214"/>
              </p:ext>
            </p:extLst>
          </p:nvPr>
        </p:nvGraphicFramePr>
        <p:xfrm>
          <a:off x="8480731" y="1429130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ht_user_w_qna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06006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피드백</a:t>
            </a:r>
            <a:r>
              <a:rPr lang="en-US" altLang="ko-KR" dirty="0" smtClean="0"/>
              <a:t>] </a:t>
            </a:r>
            <a:r>
              <a:rPr lang="ko-KR" altLang="en-US" dirty="0"/>
              <a:t>사용자 </a:t>
            </a:r>
            <a:r>
              <a:rPr lang="en-US" altLang="ko-KR" dirty="0"/>
              <a:t>- </a:t>
            </a:r>
            <a:r>
              <a:rPr lang="ko-KR" altLang="en-US" dirty="0"/>
              <a:t>웹 </a:t>
            </a:r>
            <a:r>
              <a:rPr lang="en-US" altLang="ko-KR" dirty="0"/>
              <a:t>- </a:t>
            </a:r>
            <a:r>
              <a:rPr lang="ko-KR" altLang="en-US" dirty="0" smtClean="0"/>
              <a:t>게시판 </a:t>
            </a:r>
            <a:r>
              <a:rPr lang="en-US" altLang="ko-KR" dirty="0" smtClean="0"/>
              <a:t>– Q&amp;A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7927" y="904974"/>
            <a:ext cx="6936593" cy="56278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91403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935243004"/>
              </p:ext>
            </p:extLst>
          </p:nvPr>
        </p:nvGraphicFramePr>
        <p:xfrm>
          <a:off x="8254241" y="2448923"/>
          <a:ext cx="3532000" cy="387585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텍스트뷰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버튼을 이용한 검색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 기능을 포함한 화면 구현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Malgun Gothic"/>
                          <a:ea typeface="Malgun Gothic"/>
                        </a:rPr>
                        <a:t>리스트뷰를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 이용한 공지사항 목록 표시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8692" y="1235075"/>
            <a:ext cx="3566022" cy="541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Google Shape;173;g7c553259d1_0_81"/>
          <p:cNvSpPr/>
          <p:nvPr/>
        </p:nvSpPr>
        <p:spPr>
          <a:xfrm>
            <a:off x="1346205" y="2487765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778003" y="1769533"/>
            <a:ext cx="3620043" cy="13038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778002" y="3166534"/>
            <a:ext cx="3620043" cy="3530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Google Shape;173;g7c553259d1_0_81"/>
          <p:cNvSpPr/>
          <p:nvPr/>
        </p:nvSpPr>
        <p:spPr>
          <a:xfrm>
            <a:off x="1346205" y="499813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2403315"/>
              </p:ext>
            </p:extLst>
          </p:nvPr>
        </p:nvGraphicFramePr>
        <p:xfrm>
          <a:off x="8668984" y="1566334"/>
          <a:ext cx="1944216" cy="6502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330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ht_user_m_notice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8" name="제목 1"/>
          <p:cNvSpPr txBox="1">
            <a:spLocks/>
          </p:cNvSpPr>
          <p:nvPr/>
        </p:nvSpPr>
        <p:spPr>
          <a:xfrm>
            <a:off x="1925506" y="116634"/>
            <a:ext cx="7837090" cy="7969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2500" b="1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en-US" altLang="ko-KR" dirty="0" smtClean="0"/>
              <a:t>[</a:t>
            </a:r>
            <a:r>
              <a:rPr lang="ko-KR" altLang="en-US" dirty="0" smtClean="0"/>
              <a:t>화면 설계</a:t>
            </a:r>
            <a:r>
              <a:rPr lang="en-US" altLang="ko-KR" dirty="0" smtClean="0"/>
              <a:t>] </a:t>
            </a:r>
            <a:r>
              <a:rPr lang="ko-KR" altLang="en-US" dirty="0" smtClean="0"/>
              <a:t>사용자 </a:t>
            </a:r>
            <a:r>
              <a:rPr lang="en-US" altLang="ko-KR" dirty="0" smtClean="0"/>
              <a:t>- </a:t>
            </a:r>
            <a:r>
              <a:rPr lang="ko-KR" altLang="en-US" dirty="0" err="1" smtClean="0"/>
              <a:t>모바일</a:t>
            </a:r>
            <a:r>
              <a:rPr lang="ko-KR" altLang="en-US" dirty="0" smtClean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게시판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공지사항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03726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5506" y="913559"/>
            <a:ext cx="3362332" cy="58924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11" name="Google Shape;173;g7c553259d1_0_81"/>
          <p:cNvSpPr/>
          <p:nvPr/>
        </p:nvSpPr>
        <p:spPr>
          <a:xfrm>
            <a:off x="1346205" y="2487765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778003" y="1788583"/>
            <a:ext cx="3620043" cy="13038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778002" y="3166534"/>
            <a:ext cx="3620043" cy="3530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Google Shape;173;g7c553259d1_0_81"/>
          <p:cNvSpPr/>
          <p:nvPr/>
        </p:nvSpPr>
        <p:spPr>
          <a:xfrm>
            <a:off x="1346205" y="499813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946550"/>
              </p:ext>
            </p:extLst>
          </p:nvPr>
        </p:nvGraphicFramePr>
        <p:xfrm>
          <a:off x="8668984" y="1566334"/>
          <a:ext cx="1944216" cy="6502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330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ht_user_m_notice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8" name="제목 1"/>
          <p:cNvSpPr txBox="1">
            <a:spLocks/>
          </p:cNvSpPr>
          <p:nvPr/>
        </p:nvSpPr>
        <p:spPr>
          <a:xfrm>
            <a:off x="1925506" y="116634"/>
            <a:ext cx="7837090" cy="7969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2500" b="1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en-US" altLang="ko-KR" dirty="0" smtClean="0"/>
              <a:t>[</a:t>
            </a:r>
            <a:r>
              <a:rPr lang="ko-KR" altLang="en-US" dirty="0" smtClean="0"/>
              <a:t>화면 구현</a:t>
            </a:r>
            <a:r>
              <a:rPr lang="en-US" altLang="ko-KR" dirty="0" smtClean="0"/>
              <a:t>] </a:t>
            </a:r>
            <a:r>
              <a:rPr lang="ko-KR" altLang="en-US" dirty="0" smtClean="0"/>
              <a:t>사용자 </a:t>
            </a:r>
            <a:r>
              <a:rPr lang="en-US" altLang="ko-KR" dirty="0" smtClean="0"/>
              <a:t>- </a:t>
            </a:r>
            <a:r>
              <a:rPr lang="ko-KR" altLang="en-US" dirty="0" err="1" smtClean="0"/>
              <a:t>모바일</a:t>
            </a:r>
            <a:r>
              <a:rPr lang="ko-KR" altLang="en-US" dirty="0" smtClean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게시판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공지사항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36652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화면 설계</a:t>
            </a:r>
            <a:r>
              <a:rPr lang="en-US" altLang="ko-KR" dirty="0"/>
              <a:t>] </a:t>
            </a:r>
            <a:r>
              <a:rPr lang="ko-KR" altLang="en-US" dirty="0"/>
              <a:t>사용자 </a:t>
            </a:r>
            <a:r>
              <a:rPr lang="en-US" altLang="ko-KR" dirty="0"/>
              <a:t>- </a:t>
            </a:r>
            <a:r>
              <a:rPr lang="ko-KR" altLang="en-US" dirty="0"/>
              <a:t>웹 </a:t>
            </a:r>
            <a:r>
              <a:rPr lang="en-US" altLang="ko-KR" dirty="0"/>
              <a:t>- </a:t>
            </a:r>
            <a:r>
              <a:rPr lang="ko-KR" altLang="en-US" dirty="0" smtClean="0"/>
              <a:t>게시판 </a:t>
            </a:r>
            <a:r>
              <a:rPr lang="en-US" altLang="ko-KR" dirty="0" smtClean="0"/>
              <a:t>– Q&amp;A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818818627"/>
              </p:ext>
            </p:extLst>
          </p:nvPr>
        </p:nvGraphicFramePr>
        <p:xfrm>
          <a:off x="8492752" y="2184404"/>
          <a:ext cx="3532000" cy="456165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카테고리 선택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Q&amp;A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제목 입력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Q&amp;A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내용 입력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공개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or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비공개 구분 선택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하여 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Q&amp;A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등록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제목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클릭하면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summary, detail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태그 형식으로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Q&amp;A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내용 표시</a:t>
                      </a:r>
                      <a:endParaRPr lang="en-US" altLang="ko-KR" sz="1500" b="0" i="0" u="none" strike="noStrike" cap="none" baseline="0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비공개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Q&amp;A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의 경우 비공개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Malgun Gothic"/>
                          <a:ea typeface="Malgun Gothic"/>
                        </a:rPr>
                        <a:t>글입니다로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표시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628" y="1583264"/>
            <a:ext cx="8108830" cy="18630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3904010" y="1642533"/>
            <a:ext cx="736600" cy="3471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Q&amp;A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204" y="3113087"/>
            <a:ext cx="7881464" cy="11284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6866468" y="2624667"/>
            <a:ext cx="1066800" cy="4884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2794005" y="2421467"/>
            <a:ext cx="728133" cy="203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제목 입력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819406" y="2767277"/>
            <a:ext cx="491070" cy="203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smtClean="0">
                <a:solidFill>
                  <a:schemeClr val="tx1"/>
                </a:solidFill>
              </a:rPr>
              <a:t>제목을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85801" y="3243065"/>
            <a:ext cx="728133" cy="203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smtClean="0">
                <a:solidFill>
                  <a:schemeClr val="tx1"/>
                </a:solidFill>
              </a:rPr>
              <a:t>내</a:t>
            </a:r>
            <a:r>
              <a:rPr lang="ko-KR" altLang="en-US" sz="800">
                <a:solidFill>
                  <a:schemeClr val="tx1"/>
                </a:solidFill>
              </a:rPr>
              <a:t>용</a:t>
            </a:r>
            <a:r>
              <a:rPr lang="ko-KR" altLang="en-US" sz="800" smtClean="0">
                <a:solidFill>
                  <a:schemeClr val="tx1"/>
                </a:solidFill>
              </a:rPr>
              <a:t> </a:t>
            </a:r>
            <a:r>
              <a:rPr lang="ko-KR" altLang="en-US" sz="800" dirty="0" smtClean="0">
                <a:solidFill>
                  <a:schemeClr val="tx1"/>
                </a:solidFill>
              </a:rPr>
              <a:t>입력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11203" y="3556663"/>
            <a:ext cx="516464" cy="1940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내용</a:t>
            </a:r>
            <a:r>
              <a:rPr lang="ko-KR" altLang="en-US" sz="800" dirty="0">
                <a:solidFill>
                  <a:schemeClr val="tx1"/>
                </a:solidFill>
              </a:rPr>
              <a:t>을</a:t>
            </a:r>
          </a:p>
        </p:txBody>
      </p:sp>
      <p:pic>
        <p:nvPicPr>
          <p:cNvPr id="18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43" y="4114570"/>
            <a:ext cx="8286935" cy="21592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Google Shape;173;g7c553259d1_0_81"/>
          <p:cNvSpPr/>
          <p:nvPr/>
        </p:nvSpPr>
        <p:spPr>
          <a:xfrm>
            <a:off x="45438" y="305393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398310" y="2184404"/>
            <a:ext cx="7721600" cy="193016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Google Shape;173;g7c553259d1_0_81"/>
          <p:cNvSpPr/>
          <p:nvPr/>
        </p:nvSpPr>
        <p:spPr>
          <a:xfrm>
            <a:off x="45438" y="4933294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398310" y="4173838"/>
            <a:ext cx="7721600" cy="171896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6429426"/>
              </p:ext>
            </p:extLst>
          </p:nvPr>
        </p:nvGraphicFramePr>
        <p:xfrm>
          <a:off x="8480731" y="1429130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ht_user_w_qna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28548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823" y="1163956"/>
            <a:ext cx="7538309" cy="54994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화면 구현</a:t>
            </a:r>
            <a:r>
              <a:rPr lang="en-US" altLang="ko-KR" dirty="0" smtClean="0"/>
              <a:t>] </a:t>
            </a:r>
            <a:r>
              <a:rPr lang="ko-KR" altLang="en-US" dirty="0"/>
              <a:t>사용자 </a:t>
            </a:r>
            <a:r>
              <a:rPr lang="en-US" altLang="ko-KR" dirty="0"/>
              <a:t>- </a:t>
            </a:r>
            <a:r>
              <a:rPr lang="ko-KR" altLang="en-US" dirty="0"/>
              <a:t>웹 </a:t>
            </a:r>
            <a:r>
              <a:rPr lang="en-US" altLang="ko-KR" dirty="0"/>
              <a:t>- </a:t>
            </a:r>
            <a:r>
              <a:rPr lang="ko-KR" altLang="en-US" dirty="0" smtClean="0"/>
              <a:t>게시판 </a:t>
            </a:r>
            <a:r>
              <a:rPr lang="en-US" altLang="ko-KR" dirty="0" smtClean="0"/>
              <a:t>– Q&amp;A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19" name="Google Shape;173;g7c553259d1_0_81"/>
          <p:cNvSpPr/>
          <p:nvPr/>
        </p:nvSpPr>
        <p:spPr>
          <a:xfrm>
            <a:off x="45438" y="305393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398310" y="2125133"/>
            <a:ext cx="7721600" cy="207433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2529311"/>
              </p:ext>
            </p:extLst>
          </p:nvPr>
        </p:nvGraphicFramePr>
        <p:xfrm>
          <a:off x="8480731" y="1429130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ht_user_w_qna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0475" y="2893672"/>
            <a:ext cx="5657850" cy="3829050"/>
          </a:xfrm>
          <a:prstGeom prst="rect">
            <a:avLst/>
          </a:prstGeom>
          <a:noFill/>
          <a:ln w="38100">
            <a:solidFill>
              <a:schemeClr val="accent1">
                <a:lumMod val="50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30869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128" y="1176867"/>
            <a:ext cx="8036053" cy="51479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화면 </a:t>
            </a:r>
            <a:r>
              <a:rPr lang="ko-KR" altLang="en-US" dirty="0"/>
              <a:t>구현</a:t>
            </a:r>
            <a:r>
              <a:rPr lang="en-US" altLang="ko-KR" dirty="0" smtClean="0"/>
              <a:t>] </a:t>
            </a:r>
            <a:r>
              <a:rPr lang="ko-KR" altLang="en-US" dirty="0"/>
              <a:t>사용자 </a:t>
            </a:r>
            <a:r>
              <a:rPr lang="en-US" altLang="ko-KR" dirty="0"/>
              <a:t>- </a:t>
            </a:r>
            <a:r>
              <a:rPr lang="ko-KR" altLang="en-US" dirty="0"/>
              <a:t>웹 </a:t>
            </a:r>
            <a:r>
              <a:rPr lang="en-US" altLang="ko-KR" dirty="0"/>
              <a:t>- </a:t>
            </a:r>
            <a:r>
              <a:rPr lang="ko-KR" altLang="en-US" dirty="0" smtClean="0"/>
              <a:t>게시판 </a:t>
            </a:r>
            <a:r>
              <a:rPr lang="en-US" altLang="ko-KR" dirty="0" smtClean="0"/>
              <a:t>– Q&amp;A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19" name="Google Shape;173;g7c553259d1_0_81"/>
          <p:cNvSpPr/>
          <p:nvPr/>
        </p:nvSpPr>
        <p:spPr>
          <a:xfrm>
            <a:off x="245823" y="5010287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645960" y="4100013"/>
            <a:ext cx="7721600" cy="234283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5405301"/>
              </p:ext>
            </p:extLst>
          </p:nvPr>
        </p:nvGraphicFramePr>
        <p:xfrm>
          <a:off x="8480731" y="1429130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ht_user_w_qna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8912" y="2561725"/>
            <a:ext cx="5476875" cy="3076575"/>
          </a:xfrm>
          <a:prstGeom prst="rect">
            <a:avLst/>
          </a:prstGeom>
          <a:noFill/>
          <a:ln w="38100">
            <a:solidFill>
              <a:schemeClr val="accent1">
                <a:lumMod val="50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63585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347" y="1228725"/>
            <a:ext cx="9436063" cy="5271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화면 </a:t>
            </a:r>
            <a:r>
              <a:rPr lang="ko-KR" altLang="en-US" dirty="0"/>
              <a:t>구현</a:t>
            </a:r>
            <a:r>
              <a:rPr lang="en-US" altLang="ko-KR" dirty="0" smtClean="0"/>
              <a:t>] </a:t>
            </a:r>
            <a:r>
              <a:rPr lang="ko-KR" altLang="en-US" dirty="0"/>
              <a:t>사용자 </a:t>
            </a:r>
            <a:r>
              <a:rPr lang="en-US" altLang="ko-KR" dirty="0"/>
              <a:t>- </a:t>
            </a:r>
            <a:r>
              <a:rPr lang="ko-KR" altLang="en-US" dirty="0"/>
              <a:t>웹 </a:t>
            </a:r>
            <a:r>
              <a:rPr lang="en-US" altLang="ko-KR" dirty="0"/>
              <a:t>- </a:t>
            </a:r>
            <a:r>
              <a:rPr lang="ko-KR" altLang="en-US" dirty="0" smtClean="0"/>
              <a:t>게시판 </a:t>
            </a:r>
            <a:r>
              <a:rPr lang="en-US" altLang="ko-KR" dirty="0" smtClean="0"/>
              <a:t>– Q&amp;A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19" name="Google Shape;173;g7c553259d1_0_81"/>
          <p:cNvSpPr/>
          <p:nvPr/>
        </p:nvSpPr>
        <p:spPr>
          <a:xfrm>
            <a:off x="245823" y="5010287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645960" y="4714875"/>
            <a:ext cx="7721600" cy="17279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1735948"/>
              </p:ext>
            </p:extLst>
          </p:nvPr>
        </p:nvGraphicFramePr>
        <p:xfrm>
          <a:off x="8480731" y="1429130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ht_user_w_qna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7152" y="1009650"/>
            <a:ext cx="10563889" cy="3457575"/>
          </a:xfrm>
          <a:prstGeom prst="rect">
            <a:avLst/>
          </a:prstGeom>
          <a:noFill/>
          <a:ln w="38100">
            <a:solidFill>
              <a:schemeClr val="accent1">
                <a:lumMod val="50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1324777" y="1285875"/>
            <a:ext cx="3771098" cy="4191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9579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화면 구현</a:t>
            </a:r>
            <a:r>
              <a:rPr lang="en-US" altLang="ko-KR" dirty="0" smtClean="0"/>
              <a:t>] </a:t>
            </a:r>
            <a:r>
              <a:rPr lang="ko-KR" altLang="en-US" dirty="0"/>
              <a:t>사용자 </a:t>
            </a:r>
            <a:r>
              <a:rPr lang="en-US" altLang="ko-KR" dirty="0"/>
              <a:t>- </a:t>
            </a:r>
            <a:r>
              <a:rPr lang="ko-KR" altLang="en-US" dirty="0"/>
              <a:t>웹 </a:t>
            </a:r>
            <a:r>
              <a:rPr lang="en-US" altLang="ko-KR" dirty="0"/>
              <a:t>- </a:t>
            </a:r>
            <a:r>
              <a:rPr lang="ko-KR" altLang="en-US" dirty="0" smtClean="0"/>
              <a:t>게시판 </a:t>
            </a:r>
            <a:r>
              <a:rPr lang="en-US" altLang="ko-KR" dirty="0" smtClean="0"/>
              <a:t>– Q&amp;A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9542410"/>
              </p:ext>
            </p:extLst>
          </p:nvPr>
        </p:nvGraphicFramePr>
        <p:xfrm>
          <a:off x="8480731" y="1429130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ht_user_w_qna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1738" y="1126843"/>
            <a:ext cx="6481111" cy="52874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26980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 smtClean="0"/>
              <a:t>]</a:t>
            </a:r>
            <a:r>
              <a:rPr lang="en-US" altLang="ko-KR" dirty="0"/>
              <a:t> </a:t>
            </a:r>
            <a:r>
              <a:rPr lang="ko-KR" altLang="en-US" dirty="0"/>
              <a:t>사용자 </a:t>
            </a:r>
            <a:r>
              <a:rPr lang="en-US" altLang="ko-KR" dirty="0"/>
              <a:t>- </a:t>
            </a:r>
            <a:r>
              <a:rPr lang="ko-KR" altLang="en-US" dirty="0"/>
              <a:t>웹 </a:t>
            </a:r>
            <a:r>
              <a:rPr lang="en-US" altLang="ko-KR" dirty="0"/>
              <a:t>-</a:t>
            </a:r>
            <a:r>
              <a:rPr lang="en-US" altLang="ko-KR" dirty="0" smtClean="0"/>
              <a:t> </a:t>
            </a:r>
            <a:r>
              <a:rPr lang="ko-KR" altLang="en-US" dirty="0" smtClean="0"/>
              <a:t>게시판 </a:t>
            </a:r>
            <a:r>
              <a:rPr lang="en-US" altLang="ko-KR" dirty="0"/>
              <a:t>– Q&amp;A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24707" y="5550029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794055817"/>
              </p:ext>
            </p:extLst>
          </p:nvPr>
        </p:nvGraphicFramePr>
        <p:xfrm>
          <a:off x="8433486" y="2376976"/>
          <a:ext cx="3532000" cy="3710057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3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글 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10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개 단위 페이지 </a:t>
                      </a: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네이션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구현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733" y="1935165"/>
            <a:ext cx="7932412" cy="34496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Google Shape;173;g7c553259d1_0_81"/>
          <p:cNvSpPr/>
          <p:nvPr/>
        </p:nvSpPr>
        <p:spPr>
          <a:xfrm>
            <a:off x="67734" y="4875389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27164" y="4707489"/>
            <a:ext cx="7721600" cy="660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3624858"/>
              </p:ext>
            </p:extLst>
          </p:nvPr>
        </p:nvGraphicFramePr>
        <p:xfrm>
          <a:off x="8455331" y="1516754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ht_user_w_qna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21344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0" dirty="0" smtClean="0"/>
              <a:t>[</a:t>
            </a:r>
            <a:r>
              <a:rPr lang="ko-KR" altLang="en-US" sz="4000" b="0" dirty="0" smtClean="0"/>
              <a:t>피드백</a:t>
            </a:r>
            <a:r>
              <a:rPr lang="en-US" altLang="ko-KR" sz="4000" b="0" dirty="0" smtClean="0"/>
              <a:t>] </a:t>
            </a:r>
            <a:r>
              <a:rPr lang="ko-KR" altLang="en-US" sz="4000" b="0" dirty="0" smtClean="0"/>
              <a:t>사용자 </a:t>
            </a:r>
            <a:r>
              <a:rPr lang="en-US" altLang="ko-KR" sz="4000" b="0" dirty="0" smtClean="0"/>
              <a:t>– </a:t>
            </a:r>
            <a:r>
              <a:rPr lang="ko-KR" altLang="en-US" sz="4000" b="0" dirty="0" smtClean="0"/>
              <a:t>웹 </a:t>
            </a:r>
            <a:r>
              <a:rPr lang="en-US" altLang="ko-KR" sz="4000" b="0" dirty="0" smtClean="0"/>
              <a:t>- </a:t>
            </a:r>
            <a:r>
              <a:rPr lang="ko-KR" altLang="en-US" sz="4000" b="0" dirty="0" err="1" smtClean="0"/>
              <a:t>메인페이지</a:t>
            </a:r>
            <a:r>
              <a:rPr lang="ko-KR" altLang="en-US" sz="2400" b="0" dirty="0" smtClean="0"/>
              <a:t> </a:t>
            </a:r>
            <a:r>
              <a:rPr lang="en-US" altLang="ko-KR" sz="2400" b="0" dirty="0"/>
              <a:t>- HEADER</a:t>
            </a:r>
            <a:endParaRPr lang="ko-KR" altLang="en-US" dirty="0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/>
          </p:nvPr>
        </p:nvGraphicFramePr>
        <p:xfrm>
          <a:off x="9292795" y="1447060"/>
          <a:ext cx="2788860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88860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kb_user_w_mainHeader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2623" y="2629536"/>
            <a:ext cx="5345455" cy="13144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2623" y="4486362"/>
            <a:ext cx="5800983" cy="13620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6552" y="1336015"/>
            <a:ext cx="6598508" cy="86219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7380515" y="1447061"/>
            <a:ext cx="453670" cy="20050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/>
          <p:cNvCxnSpPr/>
          <p:nvPr/>
        </p:nvCxnSpPr>
        <p:spPr>
          <a:xfrm flipH="1">
            <a:off x="7479957" y="1659803"/>
            <a:ext cx="127393" cy="969733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6441401" y="1447061"/>
            <a:ext cx="939114" cy="20050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7178" y="3048000"/>
            <a:ext cx="4176584" cy="7620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4" name="직선 화살표 연결선 13"/>
          <p:cNvCxnSpPr>
            <a:endCxn id="13" idx="0"/>
          </p:cNvCxnSpPr>
          <p:nvPr/>
        </p:nvCxnSpPr>
        <p:spPr>
          <a:xfrm flipH="1">
            <a:off x="2475470" y="1668040"/>
            <a:ext cx="4374000" cy="137996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0646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34" y="1707632"/>
            <a:ext cx="8620125" cy="36602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구현</a:t>
            </a:r>
            <a:r>
              <a:rPr lang="en-US" altLang="ko-KR" dirty="0" smtClean="0"/>
              <a:t>] </a:t>
            </a:r>
            <a:r>
              <a:rPr lang="ko-KR" altLang="en-US" dirty="0"/>
              <a:t>사용자 </a:t>
            </a:r>
            <a:r>
              <a:rPr lang="en-US" altLang="ko-KR" dirty="0"/>
              <a:t>- </a:t>
            </a:r>
            <a:r>
              <a:rPr lang="ko-KR" altLang="en-US" dirty="0"/>
              <a:t>웹 </a:t>
            </a:r>
            <a:r>
              <a:rPr lang="en-US" altLang="ko-KR" dirty="0"/>
              <a:t>-</a:t>
            </a:r>
            <a:r>
              <a:rPr lang="en-US" altLang="ko-KR" dirty="0" smtClean="0"/>
              <a:t> </a:t>
            </a:r>
            <a:r>
              <a:rPr lang="ko-KR" altLang="en-US" dirty="0" smtClean="0"/>
              <a:t>게시판 </a:t>
            </a:r>
            <a:r>
              <a:rPr lang="en-US" altLang="ko-KR" dirty="0"/>
              <a:t>– Q&amp;A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24707" y="5550029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11" name="Google Shape;173;g7c553259d1_0_81"/>
          <p:cNvSpPr/>
          <p:nvPr/>
        </p:nvSpPr>
        <p:spPr>
          <a:xfrm>
            <a:off x="67734" y="4875389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27164" y="4707489"/>
            <a:ext cx="7721600" cy="660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1581289"/>
              </p:ext>
            </p:extLst>
          </p:nvPr>
        </p:nvGraphicFramePr>
        <p:xfrm>
          <a:off x="9141131" y="1526279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ht_user_w_qna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1563" y="766763"/>
            <a:ext cx="6372225" cy="2314575"/>
          </a:xfrm>
          <a:prstGeom prst="rect">
            <a:avLst/>
          </a:prstGeom>
          <a:noFill/>
          <a:ln w="38100">
            <a:solidFill>
              <a:schemeClr val="accent1">
                <a:lumMod val="50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1563" y="3342206"/>
            <a:ext cx="6991350" cy="3390966"/>
          </a:xfrm>
          <a:prstGeom prst="rect">
            <a:avLst/>
          </a:prstGeom>
          <a:noFill/>
          <a:ln w="38100">
            <a:solidFill>
              <a:schemeClr val="accent1">
                <a:lumMod val="50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17474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 smtClean="0"/>
              <a:t>]</a:t>
            </a:r>
            <a:r>
              <a:rPr lang="en-US" altLang="ko-KR" dirty="0"/>
              <a:t> </a:t>
            </a:r>
            <a:r>
              <a:rPr lang="ko-KR" altLang="en-US" dirty="0"/>
              <a:t>사용자 </a:t>
            </a:r>
            <a:r>
              <a:rPr lang="en-US" altLang="ko-KR" dirty="0"/>
              <a:t>- </a:t>
            </a:r>
            <a:r>
              <a:rPr lang="ko-KR" altLang="en-US" dirty="0" err="1"/>
              <a:t>모바일</a:t>
            </a:r>
            <a:r>
              <a:rPr lang="ko-KR" altLang="en-US" dirty="0"/>
              <a:t> </a:t>
            </a:r>
            <a:r>
              <a:rPr lang="en-US" altLang="ko-KR" dirty="0"/>
              <a:t>-</a:t>
            </a:r>
            <a:r>
              <a:rPr lang="en-US" altLang="ko-KR" dirty="0" smtClean="0"/>
              <a:t> </a:t>
            </a:r>
            <a:r>
              <a:rPr lang="ko-KR" altLang="en-US" dirty="0" smtClean="0"/>
              <a:t>게시판 </a:t>
            </a:r>
            <a:r>
              <a:rPr lang="en-US" altLang="ko-KR" dirty="0"/>
              <a:t>– Q&amp;A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58575" y="5555654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074121628"/>
              </p:ext>
            </p:extLst>
          </p:nvPr>
        </p:nvGraphicFramePr>
        <p:xfrm>
          <a:off x="8518153" y="2508740"/>
          <a:ext cx="3532000" cy="37737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스피너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텍스트뷰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버튼을 이용한 검색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 기능을 포함한 화면 구현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Malgun Gothic"/>
                          <a:ea typeface="Malgun Gothic"/>
                        </a:rPr>
                        <a:t>리스트뷰를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 이용한 </a:t>
                      </a:r>
                      <a:r>
                        <a:rPr lang="en-US" altLang="ko-KR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FAQ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 목록 표시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4934" y="1220259"/>
            <a:ext cx="3620043" cy="547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3160454" y="1279526"/>
            <a:ext cx="776545" cy="3884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Q&amp;A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Google Shape;173;g7c553259d1_0_81"/>
          <p:cNvSpPr/>
          <p:nvPr/>
        </p:nvSpPr>
        <p:spPr>
          <a:xfrm>
            <a:off x="1363139" y="2487765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794937" y="1769532"/>
            <a:ext cx="3620043" cy="17610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794936" y="3623730"/>
            <a:ext cx="3620043" cy="307340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Google Shape;173;g7c553259d1_0_81"/>
          <p:cNvSpPr/>
          <p:nvPr/>
        </p:nvSpPr>
        <p:spPr>
          <a:xfrm>
            <a:off x="1363139" y="499813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951320"/>
              </p:ext>
            </p:extLst>
          </p:nvPr>
        </p:nvGraphicFramePr>
        <p:xfrm>
          <a:off x="8497666" y="1651531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ht_user_m_qna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55221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8687" y="1046375"/>
            <a:ext cx="3312542" cy="5811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구현</a:t>
            </a:r>
            <a:r>
              <a:rPr lang="en-US" altLang="ko-KR" dirty="0" smtClean="0"/>
              <a:t>] </a:t>
            </a:r>
            <a:r>
              <a:rPr lang="ko-KR" altLang="en-US" dirty="0"/>
              <a:t>사용자 </a:t>
            </a:r>
            <a:r>
              <a:rPr lang="en-US" altLang="ko-KR" dirty="0"/>
              <a:t>- </a:t>
            </a:r>
            <a:r>
              <a:rPr lang="ko-KR" altLang="en-US" dirty="0" err="1"/>
              <a:t>모바일</a:t>
            </a:r>
            <a:r>
              <a:rPr lang="ko-KR" altLang="en-US" dirty="0"/>
              <a:t> </a:t>
            </a:r>
            <a:r>
              <a:rPr lang="en-US" altLang="ko-KR" dirty="0"/>
              <a:t>-</a:t>
            </a:r>
            <a:r>
              <a:rPr lang="en-US" altLang="ko-KR" dirty="0" smtClean="0"/>
              <a:t> </a:t>
            </a:r>
            <a:r>
              <a:rPr lang="ko-KR" altLang="en-US" dirty="0" smtClean="0"/>
              <a:t>게시판 </a:t>
            </a:r>
            <a:r>
              <a:rPr lang="en-US" altLang="ko-KR" dirty="0"/>
              <a:t>– Q&amp;A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58575" y="5555654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12" name="Google Shape;173;g7c553259d1_0_81"/>
          <p:cNvSpPr/>
          <p:nvPr/>
        </p:nvSpPr>
        <p:spPr>
          <a:xfrm>
            <a:off x="1363139" y="2908154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794937" y="1920384"/>
            <a:ext cx="3620043" cy="230014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794936" y="4289196"/>
            <a:ext cx="3620043" cy="224357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Google Shape;173;g7c553259d1_0_81"/>
          <p:cNvSpPr/>
          <p:nvPr/>
        </p:nvSpPr>
        <p:spPr>
          <a:xfrm>
            <a:off x="1363139" y="499813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8906706"/>
              </p:ext>
            </p:extLst>
          </p:nvPr>
        </p:nvGraphicFramePr>
        <p:xfrm>
          <a:off x="8497666" y="1651531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ht_user_m_qna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07975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1414021" y="2852936"/>
            <a:ext cx="9013620" cy="2145310"/>
          </a:xfrm>
        </p:spPr>
        <p:txBody>
          <a:bodyPr/>
          <a:lstStyle/>
          <a:p>
            <a:r>
              <a:rPr lang="ko-KR" altLang="en-US" dirty="0" smtClean="0"/>
              <a:t>금주 </a:t>
            </a:r>
            <a:r>
              <a:rPr lang="en-US" altLang="ko-KR" dirty="0" err="1"/>
              <a:t>FeedBack</a:t>
            </a:r>
            <a:r>
              <a:rPr lang="en-US" altLang="ko-KR" dirty="0"/>
              <a:t> </a:t>
            </a:r>
            <a:r>
              <a:rPr lang="ko-KR" altLang="en-US" dirty="0"/>
              <a:t>및 차주 계획</a:t>
            </a:r>
            <a:br>
              <a:rPr lang="ko-KR" altLang="en-US" dirty="0"/>
            </a:br>
            <a:endParaRPr lang="en-US" altLang="ko-KR" dirty="0"/>
          </a:p>
        </p:txBody>
      </p:sp>
      <p:sp>
        <p:nvSpPr>
          <p:cNvPr id="31" name="제목 1"/>
          <p:cNvSpPr txBox="1">
            <a:spLocks/>
          </p:cNvSpPr>
          <p:nvPr/>
        </p:nvSpPr>
        <p:spPr>
          <a:xfrm>
            <a:off x="7110113" y="4201323"/>
            <a:ext cx="4056452" cy="79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sz="2500" dirty="0"/>
              <a:t>지식공유 플랫폼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2786216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774113" y="183820"/>
            <a:ext cx="8781398" cy="724900"/>
          </a:xfrm>
        </p:spPr>
        <p:txBody>
          <a:bodyPr>
            <a:normAutofit/>
          </a:bodyPr>
          <a:lstStyle/>
          <a:p>
            <a:r>
              <a:rPr lang="ko-KR" altLang="en-US" sz="3000" dirty="0" smtClean="0">
                <a:solidFill>
                  <a:schemeClr val="bg1"/>
                </a:solidFill>
              </a:rPr>
              <a:t>금주 </a:t>
            </a:r>
            <a:r>
              <a:rPr lang="en-US" altLang="ko-KR" sz="3000" dirty="0" smtClean="0">
                <a:solidFill>
                  <a:schemeClr val="bg1"/>
                </a:solidFill>
              </a:rPr>
              <a:t>Feedback </a:t>
            </a:r>
            <a:r>
              <a:rPr lang="ko-KR" altLang="en-US" sz="3000" dirty="0" smtClean="0">
                <a:solidFill>
                  <a:schemeClr val="bg1"/>
                </a:solidFill>
              </a:rPr>
              <a:t>및 차주 계획</a:t>
            </a:r>
            <a:endParaRPr lang="ko-KR" altLang="en-US" sz="3000" dirty="0">
              <a:solidFill>
                <a:schemeClr val="bg1"/>
              </a:solidFill>
            </a:endParaRPr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882832" y="1244377"/>
            <a:ext cx="10632893" cy="4841392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ko-KR" altLang="en-US" sz="2200" dirty="0" smtClean="0"/>
              <a:t>금주 </a:t>
            </a:r>
            <a:r>
              <a:rPr lang="en-US" altLang="ko-KR" sz="2200" dirty="0" err="1" smtClean="0"/>
              <a:t>FeedBack</a:t>
            </a:r>
            <a:endParaRPr lang="en-US" altLang="ko-KR" sz="2200" dirty="0" smtClean="0"/>
          </a:p>
          <a:p>
            <a:pPr lvl="1">
              <a:buFont typeface="Wingdings" pitchFamily="2" charset="2"/>
              <a:buChar char="Ø"/>
            </a:pPr>
            <a:r>
              <a:rPr lang="ko-KR" altLang="en-US" sz="1800" dirty="0" smtClean="0"/>
              <a:t>대소문자 구분 등의 경로통일 문제가 여전히 존재</a:t>
            </a:r>
            <a:endParaRPr lang="en-US" altLang="ko-KR" sz="1800" dirty="0" smtClean="0"/>
          </a:p>
          <a:p>
            <a:pPr lvl="1">
              <a:buFont typeface="Wingdings" pitchFamily="2" charset="2"/>
              <a:buChar char="Ø"/>
            </a:pPr>
            <a:r>
              <a:rPr lang="en-US" altLang="ko-KR" sz="1800" dirty="0" smtClean="0"/>
              <a:t>HEADER </a:t>
            </a:r>
            <a:r>
              <a:rPr lang="ko-KR" altLang="en-US" sz="1800" dirty="0" smtClean="0"/>
              <a:t>페이지 </a:t>
            </a:r>
            <a:r>
              <a:rPr lang="en-US" altLang="ko-KR" sz="1800" dirty="0" smtClean="0"/>
              <a:t>INCLUDE</a:t>
            </a:r>
            <a:r>
              <a:rPr lang="ko-KR" altLang="en-US" sz="1800" dirty="0" smtClean="0"/>
              <a:t>한 상태에서 작업할 것</a:t>
            </a:r>
            <a:endParaRPr lang="en-US" altLang="ko-KR" sz="1800" dirty="0" smtClean="0"/>
          </a:p>
          <a:p>
            <a:pPr lvl="1">
              <a:buFont typeface="Wingdings" pitchFamily="2" charset="2"/>
              <a:buChar char="Ø"/>
            </a:pPr>
            <a:r>
              <a:rPr lang="ko-KR" altLang="en-US" sz="1800" dirty="0" smtClean="0"/>
              <a:t>목표량을 달성하기가 쉽지 않음 </a:t>
            </a:r>
            <a:r>
              <a:rPr lang="en-US" altLang="ko-KR" sz="1800" dirty="0" smtClean="0"/>
              <a:t>– </a:t>
            </a:r>
            <a:r>
              <a:rPr lang="ko-KR" altLang="en-US" sz="1800" dirty="0" smtClean="0"/>
              <a:t>작업량 부족</a:t>
            </a:r>
            <a:endParaRPr lang="en-US" altLang="ko-KR" sz="1800" dirty="0" smtClean="0"/>
          </a:p>
          <a:p>
            <a:pPr lvl="1">
              <a:buFont typeface="Wingdings" pitchFamily="2" charset="2"/>
              <a:buChar char="Ø"/>
            </a:pPr>
            <a:r>
              <a:rPr lang="ko-KR" altLang="en-US" sz="1800" dirty="0" smtClean="0"/>
              <a:t>집에 가서 연결해서 작업할 수 있는 환경 조성을 위한 방안 고민</a:t>
            </a:r>
            <a:endParaRPr lang="en-US" altLang="ko-KR" sz="1800" dirty="0" smtClean="0"/>
          </a:p>
          <a:p>
            <a:pPr>
              <a:buFont typeface="Wingdings" pitchFamily="2" charset="2"/>
              <a:buChar char="Ø"/>
            </a:pPr>
            <a:endParaRPr lang="en-US" altLang="ko-KR" sz="2200" dirty="0" smtClean="0"/>
          </a:p>
          <a:p>
            <a:pPr>
              <a:buFont typeface="Wingdings" pitchFamily="2" charset="2"/>
              <a:buChar char="Ø"/>
            </a:pPr>
            <a:r>
              <a:rPr lang="ko-KR" altLang="en-US" sz="2200" dirty="0" smtClean="0"/>
              <a:t>차주 계획</a:t>
            </a:r>
            <a:endParaRPr lang="en-US" altLang="ko-KR" sz="2200" dirty="0" smtClean="0"/>
          </a:p>
          <a:p>
            <a:pPr lvl="1">
              <a:buFont typeface="Wingdings" pitchFamily="2" charset="2"/>
              <a:buChar char="Ø"/>
            </a:pPr>
            <a:r>
              <a:rPr lang="ko-KR" altLang="en-US" sz="1800" dirty="0" smtClean="0"/>
              <a:t>본인의 목표 작업량을 정한 후</a:t>
            </a:r>
            <a:r>
              <a:rPr lang="en-US" altLang="ko-KR" sz="1800" dirty="0" smtClean="0"/>
              <a:t>, </a:t>
            </a:r>
            <a:r>
              <a:rPr lang="ko-KR" altLang="en-US" sz="1800" dirty="0" smtClean="0"/>
              <a:t>프로젝트 마무리</a:t>
            </a:r>
            <a:endParaRPr lang="en-US" altLang="ko-KR" sz="1800" dirty="0" smtClean="0"/>
          </a:p>
          <a:p>
            <a:pPr lvl="1">
              <a:buFont typeface="Wingdings" pitchFamily="2" charset="2"/>
              <a:buChar char="Ø"/>
            </a:pPr>
            <a:r>
              <a:rPr lang="ko-KR" altLang="en-US" sz="1800" dirty="0" smtClean="0"/>
              <a:t>사용자 페이지 완벽 구현</a:t>
            </a:r>
            <a:r>
              <a:rPr lang="en-US" altLang="ko-KR" sz="1800" dirty="0" smtClean="0"/>
              <a:t>, </a:t>
            </a:r>
            <a:r>
              <a:rPr lang="ko-KR" altLang="en-US" sz="1800" dirty="0" smtClean="0"/>
              <a:t>관리자 페이지 구현 및 </a:t>
            </a:r>
            <a:r>
              <a:rPr lang="ko-KR" altLang="en-US" sz="1800" dirty="0" err="1" smtClean="0"/>
              <a:t>안드로이드</a:t>
            </a:r>
            <a:r>
              <a:rPr lang="ko-KR" altLang="en-US" sz="1800" dirty="0" smtClean="0"/>
              <a:t> </a:t>
            </a:r>
            <a:r>
              <a:rPr lang="ko-KR" altLang="en-US" sz="1800" err="1" smtClean="0"/>
              <a:t>앱</a:t>
            </a:r>
            <a:r>
              <a:rPr lang="ko-KR" altLang="en-US" sz="1800" smtClean="0"/>
              <a:t> 화면</a:t>
            </a:r>
            <a:endParaRPr lang="en-US" altLang="ko-KR" sz="1800" dirty="0" smtClean="0"/>
          </a:p>
        </p:txBody>
      </p:sp>
    </p:spTree>
    <p:extLst>
      <p:ext uri="{BB962C8B-B14F-4D97-AF65-F5344CB8AC3E}">
        <p14:creationId xmlns:p14="http://schemas.microsoft.com/office/powerpoint/2010/main" val="159685931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sz="6000" dirty="0"/>
              <a:t>THANK 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en-US" altLang="ko-KR" sz="6000" dirty="0" smtClean="0"/>
              <a:t>YOU</a:t>
            </a:r>
            <a:endParaRPr lang="ko-KR" altLang="en-US" sz="6000" dirty="0"/>
          </a:p>
        </p:txBody>
      </p:sp>
      <p:sp>
        <p:nvSpPr>
          <p:cNvPr id="2" name="TextBox 1"/>
          <p:cNvSpPr txBox="1"/>
          <p:nvPr/>
        </p:nvSpPr>
        <p:spPr>
          <a:xfrm>
            <a:off x="3059451" y="5599134"/>
            <a:ext cx="4575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bg1"/>
                </a:solidFill>
                <a:hlinkClick r:id="rId2"/>
              </a:rPr>
              <a:t>http://192.168.4.14:6080/e_Zones/main.do</a:t>
            </a:r>
            <a:endParaRPr lang="ko-KR" alt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5731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4411133" y="2852936"/>
            <a:ext cx="6016507" cy="2145310"/>
          </a:xfrm>
        </p:spPr>
        <p:txBody>
          <a:bodyPr/>
          <a:lstStyle/>
          <a:p>
            <a:r>
              <a:rPr lang="ko-KR" altLang="en-US" b="1" dirty="0" smtClean="0"/>
              <a:t>양식 통일</a:t>
            </a:r>
            <a:endParaRPr lang="ko-KR" altLang="en-US" b="1" dirty="0"/>
          </a:p>
        </p:txBody>
      </p:sp>
      <p:sp>
        <p:nvSpPr>
          <p:cNvPr id="31" name="제목 1"/>
          <p:cNvSpPr txBox="1">
            <a:spLocks/>
          </p:cNvSpPr>
          <p:nvPr/>
        </p:nvSpPr>
        <p:spPr>
          <a:xfrm>
            <a:off x="7110113" y="4201323"/>
            <a:ext cx="4056452" cy="79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sz="2500" dirty="0"/>
              <a:t>지식공유 플랫폼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3354139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양식 통일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930" y="939802"/>
            <a:ext cx="6763979" cy="5681132"/>
          </a:xfrm>
          <a:prstGeom prst="rect">
            <a:avLst/>
          </a:prstGeom>
          <a:noFill/>
          <a:ln w="571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7315199" y="2607732"/>
            <a:ext cx="4334934" cy="31326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342900" indent="-342900">
              <a:buAutoNum type="arabicPeriod"/>
            </a:pPr>
            <a:r>
              <a:rPr lang="en-US" altLang="ko-KR" dirty="0" smtClean="0"/>
              <a:t>PREPARED STATEMENT </a:t>
            </a:r>
            <a:r>
              <a:rPr lang="ko-KR" altLang="en-US" dirty="0" smtClean="0"/>
              <a:t>사용</a:t>
            </a: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ko-KR" altLang="en-US" dirty="0" err="1" smtClean="0"/>
              <a:t>컬럼은</a:t>
            </a:r>
            <a:r>
              <a:rPr lang="ko-KR" altLang="en-US" dirty="0" smtClean="0"/>
              <a:t> 숫자 형식으로</a:t>
            </a:r>
            <a:endParaRPr lang="ko-KR" altLang="en-US" dirty="0"/>
          </a:p>
        </p:txBody>
      </p:sp>
      <p:cxnSp>
        <p:nvCxnSpPr>
          <p:cNvPr id="6" name="직선 화살표 연결선 5"/>
          <p:cNvCxnSpPr/>
          <p:nvPr/>
        </p:nvCxnSpPr>
        <p:spPr>
          <a:xfrm flipH="1" flipV="1">
            <a:off x="2379134" y="2455333"/>
            <a:ext cx="4936065" cy="355600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/>
          <p:cNvCxnSpPr/>
          <p:nvPr/>
        </p:nvCxnSpPr>
        <p:spPr>
          <a:xfrm flipH="1">
            <a:off x="4296919" y="3090333"/>
            <a:ext cx="3018280" cy="618067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2481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604" y="914401"/>
            <a:ext cx="5514837" cy="5757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양식 통일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7315199" y="2607732"/>
            <a:ext cx="4334934" cy="31326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342900" indent="-342900">
              <a:buAutoNum type="arabicPeriod"/>
            </a:pPr>
            <a:r>
              <a:rPr lang="en-US" altLang="ko-KR" dirty="0" smtClean="0"/>
              <a:t>PREPARED STATEMENT </a:t>
            </a:r>
            <a:r>
              <a:rPr lang="ko-KR" altLang="en-US" dirty="0" smtClean="0"/>
              <a:t>사용</a:t>
            </a: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ko-KR" altLang="en-US" dirty="0" err="1" smtClean="0"/>
              <a:t>컬럼은</a:t>
            </a:r>
            <a:r>
              <a:rPr lang="ko-KR" altLang="en-US" dirty="0" smtClean="0"/>
              <a:t> 숫자 형식으로</a:t>
            </a:r>
            <a:endParaRPr lang="ko-KR" altLang="en-US" dirty="0"/>
          </a:p>
        </p:txBody>
      </p:sp>
      <p:cxnSp>
        <p:nvCxnSpPr>
          <p:cNvPr id="6" name="직선 화살표 연결선 5"/>
          <p:cNvCxnSpPr/>
          <p:nvPr/>
        </p:nvCxnSpPr>
        <p:spPr>
          <a:xfrm flipH="1" flipV="1">
            <a:off x="2379134" y="2455333"/>
            <a:ext cx="4936065" cy="355600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/>
          <p:cNvCxnSpPr/>
          <p:nvPr/>
        </p:nvCxnSpPr>
        <p:spPr>
          <a:xfrm flipH="1">
            <a:off x="4296919" y="3090333"/>
            <a:ext cx="3018280" cy="618067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2324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양식 통일</a:t>
            </a:r>
            <a:endParaRPr lang="ko-KR" altLang="en-US" dirty="0"/>
          </a:p>
        </p:txBody>
      </p:sp>
      <p:graphicFrame>
        <p:nvGraphicFramePr>
          <p:cNvPr id="5" name="내용 개체 틀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15722969"/>
              </p:ext>
            </p:extLst>
          </p:nvPr>
        </p:nvGraphicFramePr>
        <p:xfrm>
          <a:off x="431800" y="1524000"/>
          <a:ext cx="11345864" cy="44580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90800"/>
                <a:gridCol w="8755064"/>
              </a:tblGrid>
              <a:tr h="37877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통일 양식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JAVA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ko-KR" altLang="en-US" baseline="0" dirty="0" err="1" smtClean="0"/>
                        <a:t>패키지명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ezone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JAVA DAO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ezone.dao</a:t>
                      </a:r>
                      <a:r>
                        <a:rPr lang="en-US" altLang="ko-KR" dirty="0" smtClean="0"/>
                        <a:t>.-----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JAVA SERVICE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 smtClean="0"/>
                        <a:t>ezone.service</a:t>
                      </a:r>
                      <a:r>
                        <a:rPr lang="en-US" altLang="ko-KR" dirty="0" smtClean="0"/>
                        <a:t>.-----</a:t>
                      </a:r>
                      <a:endParaRPr lang="ko-KR" alt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JAVA CONTROLLER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 smtClean="0"/>
                        <a:t>ezone.controller</a:t>
                      </a:r>
                      <a:r>
                        <a:rPr lang="en-US" altLang="ko-KR" dirty="0" smtClean="0"/>
                        <a:t>.----</a:t>
                      </a:r>
                      <a:endParaRPr lang="ko-KR" alt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JAVA</a:t>
                      </a:r>
                      <a:r>
                        <a:rPr lang="en-US" altLang="ko-KR" baseline="0" dirty="0" smtClean="0"/>
                        <a:t> VO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 smtClean="0"/>
                        <a:t>ezone.vo</a:t>
                      </a:r>
                      <a:r>
                        <a:rPr lang="en-US" altLang="ko-KR" dirty="0" smtClean="0"/>
                        <a:t>.----</a:t>
                      </a:r>
                      <a:endParaRPr lang="ko-KR" alt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JAVA</a:t>
                      </a:r>
                      <a:r>
                        <a:rPr lang="en-US" altLang="ko-KR" baseline="0" dirty="0" smtClean="0"/>
                        <a:t> API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ezone.api</a:t>
                      </a:r>
                      <a:r>
                        <a:rPr lang="en-US" altLang="ko-KR" dirty="0" smtClean="0"/>
                        <a:t>.----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VO Date </a:t>
                      </a:r>
                      <a:r>
                        <a:rPr lang="ko-KR" altLang="en-US" dirty="0" smtClean="0"/>
                        <a:t>데이터 타입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Java</a:t>
                      </a:r>
                      <a:r>
                        <a:rPr lang="ko-KR" altLang="en-US" dirty="0" smtClean="0"/>
                        <a:t>에서 </a:t>
                      </a:r>
                      <a:r>
                        <a:rPr lang="en-US" altLang="ko-KR" dirty="0" smtClean="0"/>
                        <a:t>import</a:t>
                      </a:r>
                      <a:r>
                        <a:rPr lang="ko-KR" altLang="en-US" dirty="0" smtClean="0"/>
                        <a:t>할</a:t>
                      </a:r>
                      <a:r>
                        <a:rPr lang="ko-KR" altLang="en-US" baseline="0" dirty="0" smtClean="0"/>
                        <a:t> 경우 </a:t>
                      </a: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import </a:t>
                      </a:r>
                      <a:r>
                        <a:rPr lang="en-US" altLang="ko-KR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java.sql.Date</a:t>
                      </a:r>
                      <a:r>
                        <a:rPr lang="en-US" altLang="ko-KR" sz="18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8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사용 </a:t>
                      </a:r>
                      <a:r>
                        <a:rPr lang="en-US" altLang="ko-KR" sz="18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(import </a:t>
                      </a:r>
                      <a:r>
                        <a:rPr lang="en-US" altLang="ko-KR" sz="1800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java.util.Date</a:t>
                      </a:r>
                      <a:r>
                        <a:rPr lang="en-US" altLang="ko-KR" sz="18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(x))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/>
                        <a:t>코드형</a:t>
                      </a:r>
                      <a:r>
                        <a:rPr lang="ko-KR" altLang="en-US" dirty="0" smtClean="0"/>
                        <a:t> 데이터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가운데 정렬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/>
                        <a:t>숫자형</a:t>
                      </a:r>
                      <a:r>
                        <a:rPr lang="ko-KR" altLang="en-US" dirty="0" smtClean="0"/>
                        <a:t> 데이터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오른쪽 정렬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smtClean="0"/>
                        <a:t>천</a:t>
                      </a:r>
                      <a:r>
                        <a:rPr lang="ko-KR" altLang="en-US" baseline="0" dirty="0" smtClean="0"/>
                        <a:t> 단위 콤마</a:t>
                      </a:r>
                      <a:r>
                        <a:rPr lang="en-US" altLang="ko-KR" baseline="0" dirty="0" smtClean="0"/>
                        <a:t>(,)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문자열 데이터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왼쪽 정렬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13257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b="0" dirty="0" smtClean="0"/>
              <a:t>[</a:t>
            </a:r>
            <a:r>
              <a:rPr lang="ko-KR" altLang="en-US" sz="2800" b="0" dirty="0" smtClean="0"/>
              <a:t>화면구현</a:t>
            </a:r>
            <a:r>
              <a:rPr lang="en-US" altLang="ko-KR" sz="2800" b="0" dirty="0" smtClean="0"/>
              <a:t>] </a:t>
            </a:r>
            <a:r>
              <a:rPr lang="ko-KR" altLang="en-US" sz="2800" b="0" dirty="0"/>
              <a:t>사용자 </a:t>
            </a:r>
            <a:r>
              <a:rPr lang="en-US" altLang="ko-KR" sz="2800" b="0" dirty="0"/>
              <a:t>– </a:t>
            </a:r>
            <a:r>
              <a:rPr lang="ko-KR" altLang="en-US" sz="2800" b="0" dirty="0"/>
              <a:t>웹 </a:t>
            </a:r>
            <a:r>
              <a:rPr lang="en-US" altLang="ko-KR" sz="2800" b="0" dirty="0"/>
              <a:t>- </a:t>
            </a:r>
            <a:r>
              <a:rPr lang="ko-KR" altLang="en-US" sz="2800" b="0" dirty="0"/>
              <a:t>로그인 페이지</a:t>
            </a:r>
            <a:r>
              <a:rPr lang="ko-KR" altLang="en-US" sz="1600" b="0" dirty="0"/>
              <a:t> 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202" y="1516465"/>
            <a:ext cx="5296479" cy="4810194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1416" y="1593892"/>
            <a:ext cx="5421655" cy="2762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1416" y="2015697"/>
            <a:ext cx="5421655" cy="12547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4146" y="3416003"/>
            <a:ext cx="5558925" cy="277019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51233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양식 통일</a:t>
            </a:r>
            <a:r>
              <a:rPr lang="en-US" altLang="ko-KR" dirty="0"/>
              <a:t> </a:t>
            </a:r>
            <a:r>
              <a:rPr lang="en-US" altLang="ko-KR" dirty="0" smtClean="0"/>
              <a:t>– DB SEQUENCE</a:t>
            </a:r>
            <a:endParaRPr lang="ko-KR" altLang="en-US" dirty="0"/>
          </a:p>
        </p:txBody>
      </p:sp>
      <p:graphicFrame>
        <p:nvGraphicFramePr>
          <p:cNvPr id="5" name="내용 개체 틀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64297156"/>
              </p:ext>
            </p:extLst>
          </p:nvPr>
        </p:nvGraphicFramePr>
        <p:xfrm>
          <a:off x="431800" y="1524000"/>
          <a:ext cx="11345866" cy="40871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0324"/>
                <a:gridCol w="2422688"/>
                <a:gridCol w="2768561"/>
                <a:gridCol w="2674293"/>
              </a:tblGrid>
              <a:tr h="37877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/>
                        <a:t>테이블명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/>
                        <a:t>컬럼명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SEQUENCE</a:t>
                      </a:r>
                      <a:r>
                        <a:rPr lang="ko-KR" altLang="en-US" dirty="0" smtClean="0"/>
                        <a:t>명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시작</a:t>
                      </a:r>
                      <a:r>
                        <a:rPr lang="ko-KR" altLang="en-US" baseline="0" dirty="0" smtClean="0"/>
                        <a:t> </a:t>
                      </a:r>
                      <a:r>
                        <a:rPr lang="en-US" altLang="ko-KR" baseline="0" dirty="0" smtClean="0"/>
                        <a:t>SEQUENCE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세미나존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예약 및 세미나 등록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세미나 코드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semi_code_seq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1100000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세미나 참가 예약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세미나 참가 코드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parti_code_seq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1200000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밋업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밋업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코드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mu_code_seq</a:t>
                      </a:r>
                      <a:endParaRPr lang="ko-KR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2100000</a:t>
                      </a:r>
                      <a:endParaRPr lang="ko-KR" alt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밋업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참가 예약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밋업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참가 코드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mu_parti_code</a:t>
                      </a:r>
                      <a:endParaRPr lang="ko-KR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2200000</a:t>
                      </a:r>
                      <a:endParaRPr lang="ko-KR" alt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세미나</a:t>
                      </a: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밋업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문의사항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문의 코드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sq_code_seq</a:t>
                      </a:r>
                      <a:endParaRPr lang="ko-KR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3100000</a:t>
                      </a:r>
                      <a:endParaRPr lang="ko-KR" alt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Q&amp;A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QNA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qna_code_seq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3200000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공지사항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공지사항 코드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noti_code_seq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4100000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FAQ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FAQ 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faq_code_seq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4200000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세미나존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세미나존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코드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sz_code_seq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5100000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캐러셀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배너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캐러셀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코드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carou_code_seq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6100000</a:t>
                      </a:r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24200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"/>
            <a:ext cx="12192000" cy="68579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85610" y="2492896"/>
            <a:ext cx="7020780" cy="523220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2800" b="1" spc="300" dirty="0">
                <a:solidFill>
                  <a:schemeClr val="bg1"/>
                </a:solidFill>
                <a:latin typeface="Microsoft Yi Baiti" pitchFamily="66" charset="0"/>
                <a:ea typeface="KoPub돋움체 Medium" pitchFamily="18" charset="-127"/>
              </a:rPr>
              <a:t>권기범</a:t>
            </a:r>
            <a:endParaRPr lang="en-US" altLang="ko-KR" sz="2800" b="1" spc="300" dirty="0">
              <a:solidFill>
                <a:schemeClr val="bg1"/>
              </a:solidFill>
              <a:latin typeface="Microsoft Yi Baiti" pitchFamily="66" charset="0"/>
              <a:ea typeface="KoPub돋움체 Medium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68597" y="4149080"/>
            <a:ext cx="7254806" cy="261610"/>
          </a:xfrm>
          <a:prstGeom prst="rect">
            <a:avLst/>
          </a:prstGeom>
          <a:noFill/>
          <a:scene3d>
            <a:camera prst="orthographic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alpha val="77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화면 설계서</a:t>
            </a:r>
          </a:p>
        </p:txBody>
      </p:sp>
    </p:spTree>
    <p:extLst>
      <p:ext uri="{BB962C8B-B14F-4D97-AF65-F5344CB8AC3E}">
        <p14:creationId xmlns:p14="http://schemas.microsoft.com/office/powerpoint/2010/main" val="2813050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500"/>
              <a:defRPr/>
            </a:pPr>
            <a:r>
              <a:rPr lang="en-US" altLang="ko-KR" sz="3600" b="0" smtClean="0"/>
              <a:t>[</a:t>
            </a:r>
            <a:r>
              <a:rPr lang="ko-KR" altLang="en-US" sz="3600" b="0" smtClean="0"/>
              <a:t>화면설계</a:t>
            </a:r>
            <a:r>
              <a:rPr lang="en-US" altLang="ko-KR" sz="3600" b="0" smtClean="0"/>
              <a:t>] </a:t>
            </a:r>
            <a:r>
              <a:rPr lang="ko-KR" altLang="en-US" sz="3600" b="0" smtClean="0"/>
              <a:t>사용자 </a:t>
            </a:r>
            <a:r>
              <a:rPr lang="en-US" altLang="ko-KR" sz="3600" b="0" smtClean="0"/>
              <a:t>– </a:t>
            </a:r>
            <a:r>
              <a:rPr lang="ko-KR" altLang="en-US" sz="3600" b="0" smtClean="0"/>
              <a:t>웹 </a:t>
            </a:r>
            <a:r>
              <a:rPr lang="en-US" altLang="ko-KR" sz="3600" b="0" smtClean="0"/>
              <a:t>- </a:t>
            </a:r>
            <a:r>
              <a:rPr lang="ko-KR" altLang="en-US" sz="3600" b="0" smtClean="0"/>
              <a:t>메인페이지</a:t>
            </a:r>
            <a:r>
              <a:rPr lang="ko-KR" altLang="en-US" sz="2400" b="0" smtClean="0"/>
              <a:t> </a:t>
            </a:r>
            <a:r>
              <a:rPr lang="en-US" altLang="ko-KR" sz="2400" b="0"/>
              <a:t>- HEADER</a:t>
            </a:r>
            <a:endParaRPr lang="ko-KR" altLang="en-US" sz="2400" b="0" dirty="0"/>
          </a:p>
        </p:txBody>
      </p:sp>
      <p:sp>
        <p:nvSpPr>
          <p:cNvPr id="5" name="Google Shape;164;g7c553259d1_0_81"/>
          <p:cNvSpPr/>
          <p:nvPr/>
        </p:nvSpPr>
        <p:spPr>
          <a:xfrm>
            <a:off x="3891869" y="5974235"/>
            <a:ext cx="2789963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" name="Google Shape;168;g7c553259d1_0_81"/>
          <p:cNvSpPr/>
          <p:nvPr/>
        </p:nvSpPr>
        <p:spPr>
          <a:xfrm>
            <a:off x="560723" y="1442690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7" name="Google Shape;169;g7c553259d1_0_81"/>
          <p:cNvGraphicFramePr/>
          <p:nvPr>
            <p:extLst/>
          </p:nvPr>
        </p:nvGraphicFramePr>
        <p:xfrm>
          <a:off x="8650244" y="2039603"/>
          <a:ext cx="2869750" cy="466897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메인 헤더 페이지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로고와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검색창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알림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모달창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메뉴바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구현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세미나존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세미나존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마다의 특징을 설명해주는 페이지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추천 세미나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등록 수가 가장 많은 순서대로</a:t>
                      </a:r>
                      <a:endParaRPr lang="en-US" altLang="ko-KR" sz="150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None/>
                      </a:pP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해당 세미나가 노출이 됨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메인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Footer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페이지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회사 정보를 나타냄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캐러셀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배너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인기 많은 세미나 홍보 이미지를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캐러셀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배너로 노출 시킴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766123" y="1630346"/>
            <a:ext cx="6251490" cy="221672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186" y="1752237"/>
            <a:ext cx="6115365" cy="1967739"/>
          </a:xfrm>
          <a:prstGeom prst="rect">
            <a:avLst/>
          </a:prstGeom>
        </p:spPr>
      </p:pic>
      <p:sp>
        <p:nvSpPr>
          <p:cNvPr id="10" name="Google Shape;173;g7c553259d1_0_81"/>
          <p:cNvSpPr/>
          <p:nvPr/>
        </p:nvSpPr>
        <p:spPr>
          <a:xfrm>
            <a:off x="889095" y="1625137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/>
          </p:nvPr>
        </p:nvGraphicFramePr>
        <p:xfrm>
          <a:off x="8650244" y="1305087"/>
          <a:ext cx="2788860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88860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kb_user_w_mainHeader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88135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z="4000" b="0" smtClean="0"/>
              <a:t>[</a:t>
            </a:r>
            <a:r>
              <a:rPr lang="ko-KR" altLang="en-US" sz="4000" b="0" smtClean="0"/>
              <a:t>화면구현</a:t>
            </a:r>
            <a:r>
              <a:rPr lang="en-US" altLang="ko-KR" sz="4000" b="0" smtClean="0"/>
              <a:t>] </a:t>
            </a:r>
            <a:r>
              <a:rPr lang="ko-KR" altLang="en-US" sz="4000" b="0" smtClean="0"/>
              <a:t>사용자 </a:t>
            </a:r>
            <a:r>
              <a:rPr lang="en-US" altLang="ko-KR" sz="4000" b="0" smtClean="0"/>
              <a:t>– </a:t>
            </a:r>
            <a:r>
              <a:rPr lang="ko-KR" altLang="en-US" sz="4000" b="0" smtClean="0"/>
              <a:t>웹 </a:t>
            </a:r>
            <a:r>
              <a:rPr lang="en-US" altLang="ko-KR" sz="4000" b="0" smtClean="0"/>
              <a:t>- </a:t>
            </a:r>
            <a:r>
              <a:rPr lang="ko-KR" altLang="en-US" sz="4000" b="0" smtClean="0"/>
              <a:t>메인페이지</a:t>
            </a:r>
            <a:r>
              <a:rPr lang="ko-KR" altLang="en-US" sz="2400" b="0" smtClean="0"/>
              <a:t> </a:t>
            </a:r>
            <a:r>
              <a:rPr lang="en-US" altLang="ko-KR" sz="2400" b="0"/>
              <a:t>- HEADER</a:t>
            </a:r>
            <a:endParaRPr lang="ko-KR" altLang="en-US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/>
          </p:nvPr>
        </p:nvGraphicFramePr>
        <p:xfrm>
          <a:off x="9292795" y="1447060"/>
          <a:ext cx="2788860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88860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kb_user_w_mainHeader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2623" y="2629536"/>
            <a:ext cx="5345455" cy="13144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2623" y="4486362"/>
            <a:ext cx="5800983" cy="13620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6552" y="1336015"/>
            <a:ext cx="6598508" cy="86219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7380515" y="1447061"/>
            <a:ext cx="453670" cy="20050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/>
          <p:cNvCxnSpPr/>
          <p:nvPr/>
        </p:nvCxnSpPr>
        <p:spPr>
          <a:xfrm flipH="1">
            <a:off x="7479957" y="1659803"/>
            <a:ext cx="127393" cy="969733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6441401" y="1447061"/>
            <a:ext cx="939114" cy="20050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7178" y="3048000"/>
            <a:ext cx="4176584" cy="7620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4" name="직선 화살표 연결선 13"/>
          <p:cNvCxnSpPr>
            <a:endCxn id="13" idx="0"/>
          </p:cNvCxnSpPr>
          <p:nvPr/>
        </p:nvCxnSpPr>
        <p:spPr>
          <a:xfrm flipH="1">
            <a:off x="2475470" y="1668040"/>
            <a:ext cx="4374000" cy="137996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6652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500"/>
              <a:defRPr/>
            </a:pPr>
            <a:r>
              <a:rPr lang="en-US" altLang="ko-KR" sz="3600" b="0" smtClean="0"/>
              <a:t>[</a:t>
            </a:r>
            <a:r>
              <a:rPr lang="ko-KR" altLang="en-US" sz="3600" b="0" smtClean="0"/>
              <a:t>화면설계</a:t>
            </a:r>
            <a:r>
              <a:rPr lang="en-US" altLang="ko-KR" sz="3600" b="0" smtClean="0"/>
              <a:t>] </a:t>
            </a:r>
            <a:r>
              <a:rPr lang="ko-KR" altLang="en-US" sz="3600" b="0" smtClean="0"/>
              <a:t>사용자 </a:t>
            </a:r>
            <a:r>
              <a:rPr lang="en-US" altLang="ko-KR" sz="3600" b="0" smtClean="0"/>
              <a:t>– </a:t>
            </a:r>
            <a:r>
              <a:rPr lang="ko-KR" altLang="en-US" sz="3600" b="0" smtClean="0"/>
              <a:t>웹 </a:t>
            </a:r>
            <a:r>
              <a:rPr lang="en-US" altLang="ko-KR" sz="3600" b="0" smtClean="0"/>
              <a:t>- </a:t>
            </a:r>
            <a:r>
              <a:rPr lang="ko-KR" altLang="en-US" sz="3600" b="0" smtClean="0"/>
              <a:t>메인페이지</a:t>
            </a:r>
            <a:r>
              <a:rPr lang="ko-KR" altLang="en-US" sz="2000" b="0" smtClean="0"/>
              <a:t> </a:t>
            </a:r>
            <a:r>
              <a:rPr lang="en-US" altLang="ko-KR" sz="2800" b="0"/>
              <a:t>-  </a:t>
            </a:r>
            <a:r>
              <a:rPr lang="ko-KR" altLang="en-US" sz="2800" b="0"/>
              <a:t>컨텐츠</a:t>
            </a:r>
            <a:endParaRPr lang="ko-KR" altLang="en-US" sz="2800" b="0" dirty="0"/>
          </a:p>
        </p:txBody>
      </p:sp>
      <p:sp>
        <p:nvSpPr>
          <p:cNvPr id="12" name="Google Shape;164;g7c553259d1_0_81"/>
          <p:cNvSpPr/>
          <p:nvPr/>
        </p:nvSpPr>
        <p:spPr>
          <a:xfrm>
            <a:off x="3875393" y="5954997"/>
            <a:ext cx="2789963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" name="Google Shape;168;g7c553259d1_0_81"/>
          <p:cNvSpPr/>
          <p:nvPr/>
        </p:nvSpPr>
        <p:spPr>
          <a:xfrm>
            <a:off x="612312" y="1508100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4" name="Google Shape;169;g7c553259d1_0_81"/>
          <p:cNvGraphicFramePr/>
          <p:nvPr>
            <p:extLst/>
          </p:nvPr>
        </p:nvGraphicFramePr>
        <p:xfrm>
          <a:off x="8397333" y="2166695"/>
          <a:ext cx="2869750" cy="4535797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143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85831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메인 헤더 페이지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로고와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검색창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알림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모달창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메뉴바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구현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68958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세미나존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세미나존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마다의 특징을 설명해주는 페이지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88783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추천 세미나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등록 수가 가장 많은 순서대로</a:t>
                      </a:r>
                      <a:endParaRPr lang="en-US" altLang="ko-KR" sz="150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None/>
                      </a:pP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해당 세미나가 노출이 됨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6848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메인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Footer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페이지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회사 정보를 나타냄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88783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캐러셀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배너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인기 많은 세미나 홍보 이미지를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캐러셀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배너로 노출 시킴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18" name="그림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094" y="3700437"/>
            <a:ext cx="6466381" cy="1512598"/>
          </a:xfrm>
          <a:prstGeom prst="rect">
            <a:avLst/>
          </a:prstGeom>
        </p:spPr>
      </p:pic>
      <p:sp>
        <p:nvSpPr>
          <p:cNvPr id="19" name="Google Shape;174;g7c553259d1_0_81"/>
          <p:cNvSpPr/>
          <p:nvPr/>
        </p:nvSpPr>
        <p:spPr>
          <a:xfrm>
            <a:off x="817381" y="4030357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541" y="5358008"/>
            <a:ext cx="6466381" cy="1293624"/>
          </a:xfrm>
          <a:prstGeom prst="rect">
            <a:avLst/>
          </a:prstGeom>
        </p:spPr>
      </p:pic>
      <p:sp>
        <p:nvSpPr>
          <p:cNvPr id="21" name="Google Shape;196;g7c553259d1_0_81"/>
          <p:cNvSpPr/>
          <p:nvPr/>
        </p:nvSpPr>
        <p:spPr>
          <a:xfrm>
            <a:off x="868595" y="5548617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868595" y="1936943"/>
            <a:ext cx="6008538" cy="15841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캐러셀 배너</a:t>
            </a:r>
          </a:p>
        </p:txBody>
      </p:sp>
      <p:sp>
        <p:nvSpPr>
          <p:cNvPr id="23" name="Google Shape;207;g7c553259d1_0_81"/>
          <p:cNvSpPr/>
          <p:nvPr/>
        </p:nvSpPr>
        <p:spPr>
          <a:xfrm>
            <a:off x="1002618" y="2037328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24" name="표 23"/>
          <p:cNvGraphicFramePr>
            <a:graphicFrameLocks noGrp="1"/>
          </p:cNvGraphicFramePr>
          <p:nvPr>
            <p:extLst/>
          </p:nvPr>
        </p:nvGraphicFramePr>
        <p:xfrm>
          <a:off x="8397333" y="1397228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kb_user_w_main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73811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b="0"/>
              <a:t>[</a:t>
            </a:r>
            <a:r>
              <a:rPr lang="ko-KR" altLang="en-US" sz="2800" b="0" smtClean="0"/>
              <a:t>화면구현</a:t>
            </a:r>
            <a:r>
              <a:rPr lang="en-US" altLang="ko-KR" sz="2800" b="0" smtClean="0"/>
              <a:t>] </a:t>
            </a:r>
            <a:r>
              <a:rPr lang="ko-KR" altLang="en-US" sz="2800" b="0"/>
              <a:t>사용자 </a:t>
            </a:r>
            <a:r>
              <a:rPr lang="en-US" altLang="ko-KR" sz="2800" b="0"/>
              <a:t>– </a:t>
            </a:r>
            <a:r>
              <a:rPr lang="ko-KR" altLang="en-US" sz="2800" b="0"/>
              <a:t>웹 </a:t>
            </a:r>
            <a:r>
              <a:rPr lang="en-US" altLang="ko-KR" sz="2800" b="0"/>
              <a:t>- </a:t>
            </a:r>
            <a:r>
              <a:rPr lang="ko-KR" altLang="en-US" sz="2800" b="0"/>
              <a:t>메인페이지</a:t>
            </a:r>
            <a:r>
              <a:rPr lang="ko-KR" altLang="en-US" sz="1600" b="0"/>
              <a:t> </a:t>
            </a:r>
            <a:r>
              <a:rPr lang="en-US" altLang="ko-KR" sz="2000" b="0"/>
              <a:t>-  </a:t>
            </a:r>
            <a:r>
              <a:rPr lang="ko-KR" altLang="en-US" sz="2000" b="0"/>
              <a:t>컨텐츠</a:t>
            </a: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3629" y="1683588"/>
            <a:ext cx="4691054" cy="184386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0461" y="5785427"/>
            <a:ext cx="4825056" cy="4572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3629" y="3780138"/>
            <a:ext cx="4771888" cy="17526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478071"/>
            <a:ext cx="7039627" cy="5066778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93832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500"/>
              <a:defRPr/>
            </a:pPr>
            <a:r>
              <a:rPr lang="en-US" altLang="ko-KR" sz="3600" b="0" smtClean="0"/>
              <a:t>[</a:t>
            </a:r>
            <a:r>
              <a:rPr lang="ko-KR" altLang="en-US" sz="3600" b="0" smtClean="0"/>
              <a:t>화면설계</a:t>
            </a:r>
            <a:r>
              <a:rPr lang="en-US" altLang="ko-KR" sz="3600" b="0" smtClean="0"/>
              <a:t>] </a:t>
            </a:r>
            <a:r>
              <a:rPr lang="ko-KR" altLang="en-US" sz="3600" b="0" smtClean="0"/>
              <a:t>사용자 </a:t>
            </a:r>
            <a:r>
              <a:rPr lang="en-US" altLang="ko-KR" sz="3600" b="0" smtClean="0"/>
              <a:t>– </a:t>
            </a:r>
            <a:r>
              <a:rPr lang="ko-KR" altLang="en-US" sz="3600" b="0" smtClean="0"/>
              <a:t>웹 </a:t>
            </a:r>
            <a:r>
              <a:rPr lang="en-US" altLang="ko-KR" sz="3600" b="0" smtClean="0"/>
              <a:t>-  </a:t>
            </a:r>
            <a:r>
              <a:rPr lang="ko-KR" altLang="en-US" sz="3600" b="0" smtClean="0"/>
              <a:t>메인페이지</a:t>
            </a:r>
            <a:r>
              <a:rPr lang="ko-KR" altLang="en-US" sz="2000" b="0" smtClean="0"/>
              <a:t> </a:t>
            </a:r>
            <a:r>
              <a:rPr lang="en-US" altLang="ko-KR" sz="2800" b="0"/>
              <a:t>-  </a:t>
            </a:r>
            <a:r>
              <a:rPr lang="en-US" altLang="ko-KR" sz="2800" b="0" smtClean="0"/>
              <a:t>Footer</a:t>
            </a:r>
            <a:endParaRPr lang="ko-KR" altLang="en-US" sz="2800" b="0" dirty="0"/>
          </a:p>
        </p:txBody>
      </p:sp>
      <p:sp>
        <p:nvSpPr>
          <p:cNvPr id="15" name="Google Shape;168;g7c553259d1_0_81"/>
          <p:cNvSpPr/>
          <p:nvPr/>
        </p:nvSpPr>
        <p:spPr>
          <a:xfrm>
            <a:off x="884161" y="1436721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" name="Google Shape;169;g7c553259d1_0_81"/>
          <p:cNvGraphicFramePr/>
          <p:nvPr>
            <p:extLst/>
          </p:nvPr>
        </p:nvGraphicFramePr>
        <p:xfrm>
          <a:off x="8452537" y="2161333"/>
          <a:ext cx="2869750" cy="4612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메인 헤더 페이지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로고와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검색창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알림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모달창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메뉴바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구현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메인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Footer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페이지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회사 정보를 나타냄</a:t>
                      </a: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세미나존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세미나존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마다의 특징을 설명해주는 페이지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추천 세미나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등록 수가 가장 많은 순서대로</a:t>
                      </a:r>
                      <a:endParaRPr lang="en-US" altLang="ko-KR" sz="150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None/>
                      </a:pP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해당 세미나가 노출이 됨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캐러셀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배너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인기 많은 세미나 홍보 이미지를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캐러셀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배너로 노출 시킴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7" name="Google Shape;207;g7c553259d1_0_81"/>
          <p:cNvSpPr/>
          <p:nvPr/>
        </p:nvSpPr>
        <p:spPr>
          <a:xfrm>
            <a:off x="1379955" y="1722368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820" y="2254423"/>
            <a:ext cx="6246845" cy="1587572"/>
          </a:xfrm>
          <a:prstGeom prst="rect">
            <a:avLst/>
          </a:prstGeom>
        </p:spPr>
      </p:pic>
      <p:graphicFrame>
        <p:nvGraphicFramePr>
          <p:cNvPr id="26" name="표 25"/>
          <p:cNvGraphicFramePr>
            <a:graphicFrameLocks noGrp="1"/>
          </p:cNvGraphicFramePr>
          <p:nvPr>
            <p:extLst/>
          </p:nvPr>
        </p:nvGraphicFramePr>
        <p:xfrm>
          <a:off x="8452537" y="1436721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kb_user_w_main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30414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b="0"/>
              <a:t>[</a:t>
            </a:r>
            <a:r>
              <a:rPr lang="ko-KR" altLang="en-US" sz="2800" b="0" smtClean="0"/>
              <a:t>화면구현</a:t>
            </a:r>
            <a:r>
              <a:rPr lang="en-US" altLang="ko-KR" sz="2800" b="0" smtClean="0"/>
              <a:t>] </a:t>
            </a:r>
            <a:r>
              <a:rPr lang="ko-KR" altLang="en-US" sz="2800" b="0"/>
              <a:t>사용자 </a:t>
            </a:r>
            <a:r>
              <a:rPr lang="en-US" altLang="ko-KR" sz="2800" b="0"/>
              <a:t>– </a:t>
            </a:r>
            <a:r>
              <a:rPr lang="ko-KR" altLang="en-US" sz="2800" b="0"/>
              <a:t>웹 </a:t>
            </a:r>
            <a:r>
              <a:rPr lang="en-US" altLang="ko-KR" sz="2800" b="0"/>
              <a:t>-  </a:t>
            </a:r>
            <a:r>
              <a:rPr lang="ko-KR" altLang="en-US" sz="2800" b="0"/>
              <a:t>메인페이지</a:t>
            </a:r>
            <a:r>
              <a:rPr lang="ko-KR" altLang="en-US" sz="1600" b="0"/>
              <a:t> </a:t>
            </a:r>
            <a:r>
              <a:rPr lang="en-US" altLang="ko-KR" sz="2000" b="0"/>
              <a:t>-  Footer</a:t>
            </a: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47892"/>
            <a:ext cx="12192000" cy="3450826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64238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500"/>
              <a:defRPr/>
            </a:pPr>
            <a:r>
              <a:rPr lang="en-US" altLang="ko-KR" sz="4000" b="0" smtClean="0"/>
              <a:t>[</a:t>
            </a:r>
            <a:r>
              <a:rPr lang="ko-KR" altLang="en-US" sz="4000" b="0" smtClean="0"/>
              <a:t>화면설계</a:t>
            </a:r>
            <a:r>
              <a:rPr lang="en-US" altLang="ko-KR" sz="4000" b="0" smtClean="0"/>
              <a:t>] </a:t>
            </a:r>
            <a:r>
              <a:rPr lang="ko-KR" altLang="en-US" sz="4000" b="0" smtClean="0"/>
              <a:t>사용자 </a:t>
            </a:r>
            <a:r>
              <a:rPr lang="en-US" altLang="ko-KR" sz="4000" b="0" smtClean="0"/>
              <a:t>– </a:t>
            </a:r>
            <a:r>
              <a:rPr lang="ko-KR" altLang="en-US" sz="4000" b="0" smtClean="0"/>
              <a:t>웹 </a:t>
            </a:r>
            <a:r>
              <a:rPr lang="en-US" altLang="ko-KR" sz="4000" b="0" smtClean="0"/>
              <a:t>- </a:t>
            </a:r>
            <a:r>
              <a:rPr lang="ko-KR" altLang="en-US" sz="4000" b="0" smtClean="0"/>
              <a:t>로그인 </a:t>
            </a:r>
            <a:r>
              <a:rPr lang="ko-KR" altLang="en-US" sz="4000" b="0"/>
              <a:t>페이지</a:t>
            </a:r>
            <a:r>
              <a:rPr lang="ko-KR" altLang="en-US" sz="2400" b="0"/>
              <a:t> </a:t>
            </a:r>
            <a:endParaRPr lang="ko-KR" altLang="en-US" sz="2400" b="0" dirty="0"/>
          </a:p>
        </p:txBody>
      </p:sp>
      <p:sp>
        <p:nvSpPr>
          <p:cNvPr id="8" name="Google Shape;168;g7c553259d1_0_81"/>
          <p:cNvSpPr/>
          <p:nvPr/>
        </p:nvSpPr>
        <p:spPr>
          <a:xfrm>
            <a:off x="834733" y="1556950"/>
            <a:ext cx="6526163" cy="5015487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9" name="Google Shape;169;g7c553259d1_0_81"/>
          <p:cNvGraphicFramePr/>
          <p:nvPr>
            <p:extLst/>
          </p:nvPr>
        </p:nvGraphicFramePr>
        <p:xfrm>
          <a:off x="7738751" y="3328889"/>
          <a:ext cx="2869750" cy="263334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3388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37159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아이디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,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비밀번호를 확인하여 로그인 여부를 정함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.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로그인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성송하면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메인페이지로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이동</a:t>
                      </a:r>
                      <a:r>
                        <a:rPr lang="ko-KR" altLang="en-US" sz="1500" b="0" u="none" strike="noStrike" cap="none" baseline="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실패하면 실패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팝업창이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뜨게 함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.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네이버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카카오로 따로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364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727" y="1727989"/>
            <a:ext cx="6102172" cy="4234245"/>
          </a:xfrm>
          <a:prstGeom prst="rect">
            <a:avLst/>
          </a:prstGeom>
        </p:spPr>
      </p:pic>
      <p:sp>
        <p:nvSpPr>
          <p:cNvPr id="11" name="Google Shape;173;g7c553259d1_0_81"/>
          <p:cNvSpPr/>
          <p:nvPr/>
        </p:nvSpPr>
        <p:spPr>
          <a:xfrm>
            <a:off x="1278877" y="1638984"/>
            <a:ext cx="245944" cy="30431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/>
          </p:nvPr>
        </p:nvGraphicFramePr>
        <p:xfrm>
          <a:off x="7802724" y="2415875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30004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30004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kb_user_w_login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78646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b="0"/>
              <a:t>[</a:t>
            </a:r>
            <a:r>
              <a:rPr lang="ko-KR" altLang="en-US" sz="2800" b="0" smtClean="0"/>
              <a:t>화면구현</a:t>
            </a:r>
            <a:r>
              <a:rPr lang="en-US" altLang="ko-KR" sz="2800" b="0" smtClean="0"/>
              <a:t>] </a:t>
            </a:r>
            <a:r>
              <a:rPr lang="ko-KR" altLang="en-US" sz="2800" b="0"/>
              <a:t>사용자 </a:t>
            </a:r>
            <a:r>
              <a:rPr lang="en-US" altLang="ko-KR" sz="2800" b="0"/>
              <a:t>– </a:t>
            </a:r>
            <a:r>
              <a:rPr lang="ko-KR" altLang="en-US" sz="2800" b="0"/>
              <a:t>웹 </a:t>
            </a:r>
            <a:r>
              <a:rPr lang="en-US" altLang="ko-KR" sz="2800" b="0"/>
              <a:t>- </a:t>
            </a:r>
            <a:r>
              <a:rPr lang="ko-KR" altLang="en-US" sz="2800" b="0"/>
              <a:t>로그인 페이지</a:t>
            </a:r>
            <a:r>
              <a:rPr lang="ko-KR" altLang="en-US" sz="1600" b="0"/>
              <a:t> </a:t>
            </a: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202" y="1516465"/>
            <a:ext cx="5296479" cy="4810194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1416" y="1593892"/>
            <a:ext cx="5421655" cy="2762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1416" y="2015697"/>
            <a:ext cx="5421655" cy="12547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4146" y="3416003"/>
            <a:ext cx="5558925" cy="277019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87585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428</TotalTime>
  <Words>10286</Words>
  <Application>Microsoft Office PowerPoint</Application>
  <PresentationFormat>사용자 지정</PresentationFormat>
  <Paragraphs>2973</Paragraphs>
  <Slides>265</Slides>
  <Notes>86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265</vt:i4>
      </vt:variant>
    </vt:vector>
  </HeadingPairs>
  <TitlesOfParts>
    <vt:vector size="266" baseType="lpstr">
      <vt:lpstr>Office 테마</vt:lpstr>
      <vt:lpstr>e – Zone </vt:lpstr>
      <vt:lpstr>목차</vt:lpstr>
      <vt:lpstr>구현 현황</vt:lpstr>
      <vt:lpstr>구현 현황</vt:lpstr>
      <vt:lpstr>화면 설계 및 구현</vt:lpstr>
      <vt:lpstr>PowerPoint 프레젠테이션</vt:lpstr>
      <vt:lpstr>[피드백] 사용자 – 웹 - 메인페이지 - HEADER</vt:lpstr>
      <vt:lpstr>[피드백] 사용자 – 웹 - 메인페이지 - HEADER</vt:lpstr>
      <vt:lpstr>[화면구현] 사용자 – 웹 - 로그인 페이지 </vt:lpstr>
      <vt:lpstr>[화면구현] 사용자 – 웹 - 로그인 페이지 – 로그인 실패 </vt:lpstr>
      <vt:lpstr>[화면설계] 사용자 – 웹 – 아이디 찾기 </vt:lpstr>
      <vt:lpstr>[화면구현] 사용자 – 웹 – 아이디 찾기 </vt:lpstr>
      <vt:lpstr>[화면구현] 사용자 – 웹 – 아이디 찾기 - 결과 </vt:lpstr>
      <vt:lpstr>[화면설계] 사용자 – 웹 – 비밀번호 찾기 </vt:lpstr>
      <vt:lpstr>[화면구현] 사용자 – 웹 – 비밀번호 찾기 </vt:lpstr>
      <vt:lpstr>[화면설계] 사용자 – 웹 – 비밀번호 변경 </vt:lpstr>
      <vt:lpstr>[화면구현] 사용자 – 웹 – 비밀번호 변경 </vt:lpstr>
      <vt:lpstr>PowerPoint 프레젠테이션</vt:lpstr>
      <vt:lpstr>[화면구현] 사용자 – 웹 비밀번호 변경 완료</vt:lpstr>
      <vt:lpstr>[화면설계] 사용자 – 웹 - 세미나존 정보</vt:lpstr>
      <vt:lpstr>[화면구현] 사용자 – 웹 - 세미나존 정보</vt:lpstr>
      <vt:lpstr>[화면구현] 사용자 – 웹 – 세미나존 문의</vt:lpstr>
      <vt:lpstr>[화면구현] 사용자 – 웹 – 세미나존 문의 등록</vt:lpstr>
      <vt:lpstr>[화면설계] 사용자 – 모바일 -메인페이지</vt:lpstr>
      <vt:lpstr>[화면구현] 사용자 – 모바일 -메인페이지</vt:lpstr>
      <vt:lpstr>[화면구현] 사용자 – 모바일 –메인페이지 - 메뉴</vt:lpstr>
      <vt:lpstr>[화면설계] 사용자 – 모바일 - 로그인 페이지 </vt:lpstr>
      <vt:lpstr>[화면구현] 사용자 – 모바일 - 로그인 페이지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[피드백] 사용자 - 웹 - 게시판 – Q&amp;A</vt:lpstr>
      <vt:lpstr>[피드백] 사용자 - 웹 - 게시판 – Q&amp;A</vt:lpstr>
      <vt:lpstr>PowerPoint 프레젠테이션</vt:lpstr>
      <vt:lpstr>PowerPoint 프레젠테이션</vt:lpstr>
      <vt:lpstr>[화면 설계] 사용자 - 웹 - 게시판 – Q&amp;A</vt:lpstr>
      <vt:lpstr>[화면 구현] 사용자 - 웹 - 게시판 – Q&amp;A</vt:lpstr>
      <vt:lpstr>[화면 구현] 사용자 - 웹 - 게시판 – Q&amp;A</vt:lpstr>
      <vt:lpstr>[화면 구현] 사용자 - 웹 - 게시판 – Q&amp;A</vt:lpstr>
      <vt:lpstr>[화면 구현] 사용자 - 웹 - 게시판 – Q&amp;A</vt:lpstr>
      <vt:lpstr>[화면 설계] 사용자 - 웹 - 게시판 – Q&amp;A</vt:lpstr>
      <vt:lpstr>[화면 구현] 사용자 - 웹 - 게시판 – Q&amp;A</vt:lpstr>
      <vt:lpstr>[화면 설계] 사용자 - 모바일 - 게시판 – Q&amp;A</vt:lpstr>
      <vt:lpstr>[화면 구현] 사용자 - 모바일 - 게시판 – Q&amp;A</vt:lpstr>
      <vt:lpstr>금주 FeedBack 및 차주 계획 </vt:lpstr>
      <vt:lpstr>금주 Feedback 및 차주 계획</vt:lpstr>
      <vt:lpstr>THANK  YOU</vt:lpstr>
      <vt:lpstr>양식 통일</vt:lpstr>
      <vt:lpstr>양식 통일</vt:lpstr>
      <vt:lpstr>양식 통일</vt:lpstr>
      <vt:lpstr>양식 통일</vt:lpstr>
      <vt:lpstr>양식 통일 – DB SEQUENCE</vt:lpstr>
      <vt:lpstr>PowerPoint 프레젠테이션</vt:lpstr>
      <vt:lpstr>[화면설계] 사용자 – 웹 - 메인페이지 - HEADER</vt:lpstr>
      <vt:lpstr>[화면구현] 사용자 – 웹 - 메인페이지 - HEADER</vt:lpstr>
      <vt:lpstr>[화면설계] 사용자 – 웹 - 메인페이지 -  컨텐츠</vt:lpstr>
      <vt:lpstr>[화면구현] 사용자 – 웹 - 메인페이지 -  컨텐츠</vt:lpstr>
      <vt:lpstr>[화면설계] 사용자 – 웹 -  메인페이지 -  Footer</vt:lpstr>
      <vt:lpstr>[화면구현] 사용자 – 웹 -  메인페이지 -  Footer</vt:lpstr>
      <vt:lpstr>[화면설계] 사용자 – 웹 - 로그인 페이지 </vt:lpstr>
      <vt:lpstr>[화면구현] 사용자 – 웹 - 로그인 페이지 </vt:lpstr>
      <vt:lpstr>[화면구현] 사용자 – 웹 - 로그인 페이지 – 로그인 실패 </vt:lpstr>
      <vt:lpstr>[화면설계] 사용자 – 웹 – 아이디 찾기 </vt:lpstr>
      <vt:lpstr>[화면구현] 사용자 – 웹 – 아이디 찾기 </vt:lpstr>
      <vt:lpstr>[화면구현] 사용자 – 웹 – 아이디 찾기 - 결과 </vt:lpstr>
      <vt:lpstr>[화면설계] 사용자 – 웹 – 비밀번호 찾기 </vt:lpstr>
      <vt:lpstr>[화면구현] 사용자 – 웹 – 비밀번호 찾기 </vt:lpstr>
      <vt:lpstr>[화면설계] 사용자 – 웹 – 비밀번호 변경 </vt:lpstr>
      <vt:lpstr>[화면구현] 사용자 – 웹 – 비밀번호 변경 </vt:lpstr>
      <vt:lpstr>PowerPoint 프레젠테이션</vt:lpstr>
      <vt:lpstr>[화면구현] 사용자 – 웹 비밀번호 변경 완료</vt:lpstr>
      <vt:lpstr>[화면설계] 사용자 – 모바일 -메인페이지</vt:lpstr>
      <vt:lpstr>[화면구현] 사용자 – 모바일 -메인페이지</vt:lpstr>
      <vt:lpstr>[화면구현] 사용자 – 모바일 –메인페이지 - 메뉴</vt:lpstr>
      <vt:lpstr>[화면설계] 사용자 – 모바일 - 로그인 페이지 </vt:lpstr>
      <vt:lpstr>[화면구현] 사용자 – 모바일 - 로그인 페이지 </vt:lpstr>
      <vt:lpstr>[화면설계] 사용자 – 웹 - 세미나존 정보</vt:lpstr>
      <vt:lpstr>[화면구현] 사용자 – 웹 - 세미나존 정보</vt:lpstr>
      <vt:lpstr>[화면구현] 사용자 – 웹 – 세미나존 문의</vt:lpstr>
      <vt:lpstr>[화면구현] 사용자 – 웹 – 세미나존 문의 등록</vt:lpstr>
      <vt:lpstr>[화면설계]사용자 – 모바일 - 세미나존 정보</vt:lpstr>
      <vt:lpstr>[화면설계]사용자 – 웹 - 세미나존 후기 목록</vt:lpstr>
      <vt:lpstr>[화면설계] 사용자 – 웹 - 세미나존 후기 목록 -상세내용</vt:lpstr>
      <vt:lpstr>[화면설계] 사용자 – 모바일 - 세미나존 후기 목록</vt:lpstr>
      <vt:lpstr>[화면설계]사용자- 모바일 – 세미나존 후기 목록 - 상세내용 </vt:lpstr>
      <vt:lpstr>[화면설계] 관리자 – 웹 - 캐러셀 배너 관리</vt:lpstr>
      <vt:lpstr>[화면설계] 관리자- 웹 - 회원정보관리</vt:lpstr>
      <vt:lpstr>[화면설계] 관리자 – 웹 - 세미나존 관리</vt:lpstr>
      <vt:lpstr>[화면설계] 관리자 –웹 - 세미나존 등록 및 수정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[화면 설계] 사용자 - 웹 - 게시판 - 공지사항</vt:lpstr>
      <vt:lpstr>[화면 구현] 사용자 - 웹 - 게시판 - 공지사항</vt:lpstr>
      <vt:lpstr>[화면 구현] 사용자 - 웹 - 게시판 - 공지사항</vt:lpstr>
      <vt:lpstr>[화면 설계] 사용자 - 웹 - 게시판 - 공지사항</vt:lpstr>
      <vt:lpstr>PowerPoint 프레젠테이션</vt:lpstr>
      <vt:lpstr>PowerPoint 프레젠테이션</vt:lpstr>
      <vt:lpstr>[화면 설계] 사용자 - 웹 - 게시판 - FAQ</vt:lpstr>
      <vt:lpstr>[화면 구현] 사용자 - 웹 - 게시판 - FAQ</vt:lpstr>
      <vt:lpstr>[화면 설계] 사용자 - 웹 - 게시판 - FAQ</vt:lpstr>
      <vt:lpstr>[화면 설계] 사용자 - 모바일 - 게시판 - FAQ</vt:lpstr>
      <vt:lpstr>[화면 설계] 사용자 - 웹 - 게시판 – Q&amp;A</vt:lpstr>
      <vt:lpstr>[화면 구현] 사용자 - 웹 - 게시판 – Q&amp;A</vt:lpstr>
      <vt:lpstr>[화면 구현] 사용자 - 웹 - 게시판 – Q&amp;A</vt:lpstr>
      <vt:lpstr>[화면 구현] 사용자 - 웹 - 게시판 – Q&amp;A</vt:lpstr>
      <vt:lpstr>[화면 구현] 사용자 - 웹 - 게시판 – Q&amp;A</vt:lpstr>
      <vt:lpstr>[화면 설계] 사용자 - 웹 - 게시판 – Q&amp;A</vt:lpstr>
      <vt:lpstr>[화면 구현] 사용자 - 웹 - 게시판 – Q&amp;A</vt:lpstr>
      <vt:lpstr>[화면 설계] 사용자 - 모바일 - 게시판 – Q&amp;A</vt:lpstr>
      <vt:lpstr>[화면 구현] 사용자 - 모바일 - 게시판 – Q&amp;A</vt:lpstr>
      <vt:lpstr>[화면 설계] 관리자 - 게시판 관리 – 공지사항 관리</vt:lpstr>
      <vt:lpstr>[화면 설계] 관리자 - 게시판 관리 – 공지사항 관리</vt:lpstr>
      <vt:lpstr>[화면 설계] 관리자 - 게시판 관리 – 공지사항 관리</vt:lpstr>
      <vt:lpstr>[화면 설계] 관리자 – 게시판 관리 – 공지사항 관리</vt:lpstr>
      <vt:lpstr>[화면 설계] 관리자 - 게시판 관리 – FAQ</vt:lpstr>
      <vt:lpstr>[화면 설계] 관리자 - 게시판 관리 – FAQ</vt:lpstr>
      <vt:lpstr>[화면 설계] 관리자 – 게시판 관리 - FAQ</vt:lpstr>
      <vt:lpstr>[화면 설계] 관리자 - 게시판 관리 – FAQ</vt:lpstr>
      <vt:lpstr>[화면 설계] 관리자 - 게시판 관리 – Q&amp;A</vt:lpstr>
      <vt:lpstr>[화면 설계] 관리자 - 게시판 관리 – Q&amp;A</vt:lpstr>
      <vt:lpstr>[화면 설계] 관리자 - 게시판 관리 – Q&amp;A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 – Zone </dc:title>
  <dc:creator>507-07</dc:creator>
  <cp:lastModifiedBy>507-07</cp:lastModifiedBy>
  <cp:revision>96</cp:revision>
  <dcterms:created xsi:type="dcterms:W3CDTF">2020-04-02T06:13:26Z</dcterms:created>
  <dcterms:modified xsi:type="dcterms:W3CDTF">2020-04-23T09:21:45Z</dcterms:modified>
</cp:coreProperties>
</file>